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23" r:id="rId5"/>
    <p:sldMasterId id="2147483693" r:id="rId6"/>
    <p:sldMasterId id="2147483703" r:id="rId7"/>
  </p:sldMasterIdLst>
  <p:notesMasterIdLst>
    <p:notesMasterId r:id="rId24"/>
  </p:notesMasterIdLst>
  <p:handoutMasterIdLst>
    <p:handoutMasterId r:id="rId25"/>
  </p:handoutMasterIdLst>
  <p:sldIdLst>
    <p:sldId id="468" r:id="rId8"/>
    <p:sldId id="454" r:id="rId9"/>
    <p:sldId id="460" r:id="rId10"/>
    <p:sldId id="455" r:id="rId11"/>
    <p:sldId id="461" r:id="rId12"/>
    <p:sldId id="467" r:id="rId13"/>
    <p:sldId id="466" r:id="rId14"/>
    <p:sldId id="463" r:id="rId15"/>
    <p:sldId id="456" r:id="rId16"/>
    <p:sldId id="462" r:id="rId17"/>
    <p:sldId id="458" r:id="rId18"/>
    <p:sldId id="459" r:id="rId19"/>
    <p:sldId id="464" r:id="rId20"/>
    <p:sldId id="443" r:id="rId21"/>
    <p:sldId id="354" r:id="rId22"/>
    <p:sldId id="452" r:id="rId23"/>
  </p:sldIdLst>
  <p:sldSz cx="12192000" cy="6858000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818"/>
    <a:srgbClr val="993300"/>
    <a:srgbClr val="FFEFEF"/>
    <a:srgbClr val="EEF8E4"/>
    <a:srgbClr val="2BB3BD"/>
    <a:srgbClr val="568424"/>
    <a:srgbClr val="2AB1BB"/>
    <a:srgbClr val="154657"/>
    <a:srgbClr val="476D1D"/>
    <a:srgbClr val="E957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69" autoAdjust="0"/>
    <p:restoredTop sz="88131" autoAdjust="0"/>
  </p:normalViewPr>
  <p:slideViewPr>
    <p:cSldViewPr snapToGrid="0" snapToObjects="1" showGuides="1">
      <p:cViewPr varScale="1">
        <p:scale>
          <a:sx n="75" d="100"/>
          <a:sy n="75" d="100"/>
        </p:scale>
        <p:origin x="1229" y="58"/>
      </p:cViewPr>
      <p:guideLst>
        <p:guide orient="horz" pos="2160"/>
        <p:guide pos="3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20" d="100"/>
          <a:sy n="120" d="100"/>
        </p:scale>
        <p:origin x="198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08328521950688"/>
          <c:y val="2.6463781257657401E-2"/>
          <c:w val="0.50049233521334646"/>
          <c:h val="0.81837233486915451"/>
        </c:manualLayout>
      </c:layout>
      <c:pie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 i="0" u="none" strike="noStrike" baseline="0" dirty="0">
                <a:effectLst/>
              </a:rPr>
              <a:t>Most frequent mentions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45573726383693502"/>
          <c:y val="7.3653906684852902E-2"/>
          <c:w val="0.50141971805184604"/>
          <c:h val="0.889646178140632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963-4958-A44F-48267E0FA2C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63-4958-A44F-48267E0FA2C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963-4958-A44F-48267E0FA2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Don’t want to pay because artists don’t get a fair share of the profits</c:v>
                </c:pt>
                <c:pt idx="1">
                  <c:v>Don’t know or understand the benefits </c:v>
                </c:pt>
                <c:pt idx="2">
                  <c:v>I believe that music should be free </c:v>
                </c:pt>
                <c:pt idx="3">
                  <c:v>Already have/own all the music that I want to listen to</c:v>
                </c:pt>
                <c:pt idx="4">
                  <c:v>Prefer the free version of a streaming service that  use</c:v>
                </c:pt>
                <c:pt idx="5">
                  <c:v>Already paid for CDs/vinyl/downloads so don’t want to pay again</c:v>
                </c:pt>
                <c:pt idx="6">
                  <c:v>Benefits of the paid services aren’t strong enough</c:v>
                </c:pt>
                <c:pt idx="7">
                  <c:v>Subscriptions are too expensive</c:v>
                </c:pt>
                <c:pt idx="8">
                  <c:v>Listening to the radio gives me all the music I want</c:v>
                </c:pt>
                <c:pt idx="9">
                  <c:v>Anything I want to listen to is on YouTube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0.08</c:v>
                </c:pt>
                <c:pt idx="1">
                  <c:v>0.1</c:v>
                </c:pt>
                <c:pt idx="2">
                  <c:v>0.1</c:v>
                </c:pt>
                <c:pt idx="3">
                  <c:v>0.13</c:v>
                </c:pt>
                <c:pt idx="4">
                  <c:v>0.14000000000000001</c:v>
                </c:pt>
                <c:pt idx="5">
                  <c:v>0.19</c:v>
                </c:pt>
                <c:pt idx="6">
                  <c:v>0.23</c:v>
                </c:pt>
                <c:pt idx="7">
                  <c:v>0.3</c:v>
                </c:pt>
                <c:pt idx="8">
                  <c:v>0.33</c:v>
                </c:pt>
                <c:pt idx="9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2A-445B-9A3D-39B842F6A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97601168"/>
        <c:axId val="297602736"/>
      </c:barChart>
      <c:catAx>
        <c:axId val="297601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97602736"/>
        <c:crosses val="autoZero"/>
        <c:auto val="1"/>
        <c:lblAlgn val="ctr"/>
        <c:lblOffset val="100"/>
        <c:noMultiLvlLbl val="0"/>
      </c:catAx>
      <c:valAx>
        <c:axId val="29760273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97601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2231" cy="341064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2"/>
            <a:ext cx="4302231" cy="341064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5B3FC83F-1F99-4D58-A33F-74B2273E6805}" type="datetimeFigureOut">
              <a:rPr lang="en-GB" smtClean="0"/>
              <a:t>19/01/2022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4"/>
            <a:ext cx="4302231" cy="341063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4"/>
            <a:ext cx="4302231" cy="341063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A9E6F5BA-7984-4518-AB19-D7EE2D2E67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1861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woosh-fad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704" y="-257057"/>
            <a:ext cx="11103931" cy="5206553"/>
          </a:xfrm>
          <a:prstGeom prst="rect">
            <a:avLst/>
          </a:prstGeom>
        </p:spPr>
      </p:pic>
      <p:pic>
        <p:nvPicPr>
          <p:cNvPr id="9" name="Picture 8" descr="corner-logo-tea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1" b="88194"/>
          <a:stretch/>
        </p:blipFill>
        <p:spPr>
          <a:xfrm>
            <a:off x="8149424" y="1"/>
            <a:ext cx="1778801" cy="795444"/>
          </a:xfrm>
          <a:prstGeom prst="rect">
            <a:avLst/>
          </a:prstGeom>
        </p:spPr>
      </p:pic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082675"/>
            <a:ext cx="5295900" cy="2979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151197" y="1082869"/>
            <a:ext cx="3607776" cy="3330546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4"/>
            <a:ext cx="4302231" cy="341063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61442D86-BFCF-48A6-9CDE-7726738EB9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5544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D881E4-AD55-48F7-8DE4-F5EB24A1B204}" type="slidenum">
              <a:rPr lang="es-ES_tradnl" smtClean="0">
                <a:solidFill>
                  <a:prstClr val="black"/>
                </a:solidFill>
              </a:rPr>
              <a:pPr/>
              <a:t>1</a:t>
            </a:fld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4852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42D86-BFCF-48A6-9CDE-7726738EB99A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784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B6AFC-7F53-4A0D-8DA2-CA64ACC1173F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2248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074C-16E5-4E0B-83FD-FA9E8B3499FD}" type="slidenum">
              <a:rPr lang="es-ES_tradnl" smtClean="0"/>
              <a:pPr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67905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1082675"/>
            <a:ext cx="5295900" cy="2979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42D86-BFCF-48A6-9CDE-7726738EB99A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665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D881E4-AD55-48F7-8DE4-F5EB24A1B204}" type="slidenum">
              <a:rPr lang="es-ES_tradnl" smtClean="0"/>
              <a:pPr/>
              <a:t>16</a:t>
            </a:fld>
            <a:endParaRPr lang="es-ES_tradnl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i-FI" dirty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2622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6249" y="0"/>
            <a:ext cx="9145751" cy="685800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0"/>
            <a:ext cx="503663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8137" y="3186114"/>
            <a:ext cx="4919663" cy="16383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137" y="4824414"/>
            <a:ext cx="4048126" cy="3762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61" y="1543051"/>
            <a:ext cx="3888870" cy="135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4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4B05DA-3CCE-477A-92E0-D3138FE0AC44}" type="datetimeFigureOut">
              <a:rPr lang="fi-FI" smtClean="0"/>
              <a:t>19.1.2022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0F25C6-6360-4FAE-B0F5-9DFEBC911A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5312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74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IFPI Swoosh full pag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4897" y="5840042"/>
            <a:ext cx="1722471" cy="599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38333" y="2808109"/>
            <a:ext cx="4371622" cy="62089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38333" y="3539577"/>
            <a:ext cx="4371622" cy="84924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GB" dirty="0"/>
              <a:t>Subtitle goes here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889625" y="2195564"/>
            <a:ext cx="0" cy="2193256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138332" y="2103818"/>
            <a:ext cx="4078111" cy="70429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5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80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swoosh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oosh-fad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238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15875" y="0"/>
            <a:ext cx="0" cy="3052624"/>
          </a:xfrm>
          <a:prstGeom prst="line">
            <a:avLst/>
          </a:prstGeom>
          <a:ln w="5715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4000" y="1083600"/>
            <a:ext cx="10515600" cy="6228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6" name="Picture 5" descr="full-logo-teal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0" t="81893"/>
          <a:stretch/>
        </p:blipFill>
        <p:spPr>
          <a:xfrm>
            <a:off x="9821332" y="5616222"/>
            <a:ext cx="2369905" cy="124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81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0" y="1082375"/>
            <a:ext cx="11317033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orner-logo-teal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1" b="88194"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2019905"/>
            <a:ext cx="11317287" cy="43173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2pPr>
            <a:lvl3pPr marL="9144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3pPr>
            <a:lvl4pPr marL="13716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4pPr>
            <a:lvl5pPr marL="18288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43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0" y="1082375"/>
            <a:ext cx="11317033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orner-logo-teal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1" b="88194"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4338" y="2019905"/>
            <a:ext cx="11317287" cy="4317395"/>
          </a:xfrm>
          <a:prstGeom prst="rect">
            <a:avLst/>
          </a:prstGeom>
        </p:spPr>
        <p:txBody>
          <a:bodyPr vert="horz"/>
          <a:lstStyle>
            <a:lvl1pPr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1pPr>
            <a:lvl2pPr>
              <a:defRPr sz="1800">
                <a:solidFill>
                  <a:schemeClr val="accent1"/>
                </a:solidFill>
                <a:latin typeface="Calibri Light"/>
                <a:cs typeface="Calibri Light"/>
              </a:defRPr>
            </a:lvl2pPr>
            <a:lvl3pPr>
              <a:defRPr sz="1800">
                <a:solidFill>
                  <a:schemeClr val="accent1"/>
                </a:solidFill>
                <a:latin typeface="Calibri Light"/>
                <a:cs typeface="Calibri Light"/>
              </a:defRPr>
            </a:lvl3pPr>
            <a:lvl4pPr>
              <a:defRPr sz="1800">
                <a:solidFill>
                  <a:schemeClr val="accent1"/>
                </a:solidFill>
                <a:latin typeface="Calibri Light"/>
                <a:cs typeface="Calibri Light"/>
              </a:defRPr>
            </a:lvl4pPr>
            <a:lvl5pPr>
              <a:defRPr sz="1800">
                <a:solidFill>
                  <a:schemeClr val="accent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290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10515600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orner-logo-teal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1" b="88194"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74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ks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4309147" y="835"/>
            <a:ext cx="1863053" cy="6857165"/>
          </a:xfrm>
          <a:prstGeom prst="rect">
            <a:avLst/>
          </a:prstGeom>
          <a:solidFill>
            <a:srgbClr val="8E8B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6172200" y="0"/>
            <a:ext cx="1863053" cy="6857165"/>
          </a:xfrm>
          <a:prstGeom prst="rect">
            <a:avLst/>
          </a:prstGeom>
          <a:solidFill>
            <a:srgbClr val="BCBAB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8035253" y="835"/>
            <a:ext cx="1863053" cy="6857165"/>
          </a:xfrm>
          <a:prstGeom prst="rect">
            <a:avLst/>
          </a:prstGeom>
          <a:solidFill>
            <a:srgbClr val="0E74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9898306" y="835"/>
            <a:ext cx="2292932" cy="6857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3683836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309148" y="809625"/>
            <a:ext cx="7401589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43"/>
          <a:stretch/>
        </p:blipFill>
        <p:spPr>
          <a:xfrm>
            <a:off x="10903148" y="215231"/>
            <a:ext cx="807589" cy="527853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3730330" cy="16918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09148" y="1257003"/>
            <a:ext cx="1863052" cy="19361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chemeClr val="bg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Calibri Light"/>
                <a:cs typeface="Calibri Light"/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  <a:latin typeface="Calibri Light"/>
                <a:cs typeface="Calibri Light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72200" y="3561070"/>
            <a:ext cx="1863725" cy="1944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400">
                <a:solidFill>
                  <a:srgbClr val="FFFFFF"/>
                </a:solidFill>
              </a:defRPr>
            </a:lvl2pPr>
            <a:lvl3pPr marL="914400" indent="0">
              <a:buNone/>
              <a:defRPr sz="1400">
                <a:solidFill>
                  <a:srgbClr val="FFFFFF"/>
                </a:solidFill>
              </a:defRPr>
            </a:lvl3pPr>
            <a:lvl4pPr marL="1371600" indent="0">
              <a:buNone/>
              <a:defRPr sz="1400">
                <a:solidFill>
                  <a:srgbClr val="FFFFFF"/>
                </a:solidFill>
              </a:defRPr>
            </a:lvl4pPr>
            <a:lvl5pPr marL="1828800" indent="0">
              <a:buNone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035925" y="1257003"/>
            <a:ext cx="1862138" cy="19354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1400">
                <a:solidFill>
                  <a:srgbClr val="FFFFFF"/>
                </a:solidFill>
                <a:latin typeface="Calibri Light"/>
                <a:cs typeface="Calibri Light"/>
              </a:defRPr>
            </a:lvl2pPr>
            <a:lvl3pPr marL="914400" indent="0">
              <a:buNone/>
              <a:defRPr sz="1400">
                <a:solidFill>
                  <a:srgbClr val="FFFFFF"/>
                </a:solidFill>
                <a:latin typeface="Calibri Light"/>
                <a:cs typeface="Calibri Light"/>
              </a:defRPr>
            </a:lvl3pPr>
            <a:lvl4pPr marL="1371600" indent="0">
              <a:buNone/>
              <a:defRPr sz="1400">
                <a:solidFill>
                  <a:srgbClr val="FFFFFF"/>
                </a:solidFill>
                <a:latin typeface="Calibri Light"/>
                <a:cs typeface="Calibri Light"/>
              </a:defRPr>
            </a:lvl4pPr>
            <a:lvl5pPr marL="1828800" indent="0">
              <a:buNone/>
              <a:defRPr sz="1400">
                <a:solidFill>
                  <a:srgbClr val="FFFFFF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898306" y="3561826"/>
            <a:ext cx="1862138" cy="1944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FFFFFF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1400">
                <a:solidFill>
                  <a:srgbClr val="FFFFFF"/>
                </a:solidFill>
                <a:latin typeface="Calibri Light"/>
                <a:cs typeface="Calibri Light"/>
              </a:defRPr>
            </a:lvl2pPr>
            <a:lvl3pPr marL="914400" indent="0">
              <a:buNone/>
              <a:defRPr sz="1400">
                <a:solidFill>
                  <a:srgbClr val="FFFFFF"/>
                </a:solidFill>
                <a:latin typeface="Calibri Light"/>
                <a:cs typeface="Calibri Light"/>
              </a:defRPr>
            </a:lvl3pPr>
            <a:lvl4pPr marL="1371600" indent="0">
              <a:buNone/>
              <a:defRPr sz="1400">
                <a:solidFill>
                  <a:srgbClr val="FFFFFF"/>
                </a:solidFill>
                <a:latin typeface="Calibri Light"/>
                <a:cs typeface="Calibri Light"/>
              </a:defRPr>
            </a:lvl4pPr>
            <a:lvl5pPr marL="1828800" indent="0">
              <a:buNone/>
              <a:defRPr sz="1400">
                <a:solidFill>
                  <a:srgbClr val="FFFFFF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288088" y="1154945"/>
            <a:ext cx="1604962" cy="203819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96298" y="1154945"/>
            <a:ext cx="1667020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8133726" y="1154945"/>
            <a:ext cx="1667020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6262315" y="3465133"/>
            <a:ext cx="1667020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9999743" y="3465133"/>
            <a:ext cx="1667020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4431223" y="3470203"/>
            <a:ext cx="1620000" cy="20519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6"/>
          </p:nvPr>
        </p:nvSpPr>
        <p:spPr>
          <a:xfrm>
            <a:off x="8158540" y="3470203"/>
            <a:ext cx="1620000" cy="20526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18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&amp; Bullets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" b="7821"/>
          <a:stretch/>
        </p:blipFill>
        <p:spPr>
          <a:xfrm>
            <a:off x="6831" y="0"/>
            <a:ext cx="12178338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6831" y="0"/>
            <a:ext cx="12185169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0" y="1082375"/>
            <a:ext cx="4484691" cy="51466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orner-logo-teal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1" b="88194"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04190" y="1082375"/>
            <a:ext cx="6627435" cy="5146673"/>
          </a:xfrm>
          <a:prstGeom prst="rect">
            <a:avLst/>
          </a:prstGeom>
        </p:spPr>
        <p:txBody>
          <a:bodyPr vert="horz"/>
          <a:lstStyle>
            <a:lvl1pPr>
              <a:defRPr sz="2500">
                <a:solidFill>
                  <a:schemeClr val="bg1"/>
                </a:solidFill>
                <a:latin typeface="Calibri Light"/>
                <a:cs typeface="Calibri Light"/>
              </a:defRPr>
            </a:lvl1pPr>
            <a:lvl2pPr>
              <a:defRPr sz="2500">
                <a:solidFill>
                  <a:schemeClr val="bg1"/>
                </a:solidFill>
                <a:latin typeface="Calibri Light"/>
                <a:cs typeface="Calibri Light"/>
              </a:defRPr>
            </a:lvl2pPr>
            <a:lvl3pPr>
              <a:defRPr sz="2500">
                <a:solidFill>
                  <a:schemeClr val="bg1"/>
                </a:solidFill>
                <a:latin typeface="Calibri Light"/>
                <a:cs typeface="Calibri Light"/>
              </a:defRPr>
            </a:lvl3pPr>
            <a:lvl4pPr>
              <a:defRPr sz="2500">
                <a:solidFill>
                  <a:schemeClr val="bg1"/>
                </a:solidFill>
                <a:latin typeface="Calibri Light"/>
                <a:cs typeface="Calibri Light"/>
              </a:defRPr>
            </a:lvl4pPr>
            <a:lvl5pPr>
              <a:defRPr sz="2500">
                <a:solidFill>
                  <a:schemeClr val="bg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89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cle summary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 userDrawn="1"/>
        </p:nvSpPr>
        <p:spPr>
          <a:xfrm>
            <a:off x="488950" y="3374571"/>
            <a:ext cx="2648858" cy="2648858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 userDrawn="1"/>
        </p:nvSpPr>
        <p:spPr>
          <a:xfrm>
            <a:off x="6194774" y="3374571"/>
            <a:ext cx="2648858" cy="2648858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 userDrawn="1"/>
        </p:nvSpPr>
        <p:spPr>
          <a:xfrm>
            <a:off x="9043988" y="3374571"/>
            <a:ext cx="2648858" cy="2648858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 userDrawn="1"/>
        </p:nvSpPr>
        <p:spPr>
          <a:xfrm>
            <a:off x="3345437" y="3374571"/>
            <a:ext cx="2648858" cy="2648858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10515600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42597" y="4057954"/>
            <a:ext cx="2124000" cy="19047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200">
                <a:latin typeface="Calibri Light"/>
                <a:cs typeface="Calibri Light"/>
              </a:defRPr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42950" y="3764945"/>
            <a:ext cx="2124000" cy="1982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664856" y="4058484"/>
            <a:ext cx="2104573" cy="19044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200">
                <a:latin typeface="Calibri Light"/>
                <a:cs typeface="Calibri Ligh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664546" y="3764945"/>
            <a:ext cx="2104858" cy="1984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600">
                <a:solidFill>
                  <a:schemeClr val="accent3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latin typeface="Arial Black"/>
                <a:cs typeface="Arial Black"/>
              </a:defRPr>
            </a:lvl2pPr>
            <a:lvl3pPr marL="914400" indent="0">
              <a:buNone/>
              <a:defRPr sz="1600"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461225" y="4058484"/>
            <a:ext cx="2124000" cy="19044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200">
                <a:latin typeface="Calibri Light"/>
                <a:cs typeface="Calibri Light"/>
              </a:defRPr>
            </a:lvl1pPr>
            <a:lvl2pPr marL="457200" indent="0">
              <a:buNone/>
              <a:defRPr sz="1400">
                <a:latin typeface="Calibri"/>
                <a:cs typeface="Calibri"/>
              </a:defRPr>
            </a:lvl2pPr>
            <a:lvl3pPr marL="914400" indent="0">
              <a:buNone/>
              <a:defRPr sz="1400">
                <a:latin typeface="Calibri"/>
                <a:cs typeface="Calibri"/>
              </a:defRPr>
            </a:lvl3pPr>
            <a:lvl4pPr marL="1371600" indent="0">
              <a:buNone/>
              <a:defRPr sz="1400">
                <a:latin typeface="Calibri"/>
                <a:cs typeface="Calibri"/>
              </a:defRPr>
            </a:lvl4pPr>
            <a:lvl5pPr marL="1828800" indent="0">
              <a:buNone/>
              <a:defRPr sz="1400"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461224" y="3764945"/>
            <a:ext cx="2124001" cy="198438"/>
          </a:xfrm>
          <a:prstGeom prst="rect">
            <a:avLst/>
          </a:prstGeom>
        </p:spPr>
        <p:txBody>
          <a:bodyPr vert="horz" lIns="0" tIns="0" bIns="0"/>
          <a:lstStyle>
            <a:lvl1pPr marL="0" indent="0" algn="ctr">
              <a:buNone/>
              <a:defRPr sz="1600">
                <a:solidFill>
                  <a:schemeClr val="accent5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2pPr>
            <a:lvl3pPr marL="9144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9310612" y="4058484"/>
            <a:ext cx="2124000" cy="19044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200">
                <a:latin typeface="Calibri Light"/>
                <a:cs typeface="Calibri Ligh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310083" y="3764945"/>
            <a:ext cx="2124000" cy="1984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600">
                <a:solidFill>
                  <a:schemeClr val="accent2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latin typeface="Arial Black"/>
                <a:cs typeface="Arial Black"/>
              </a:defRPr>
            </a:lvl2pPr>
            <a:lvl3pPr marL="914400" indent="0">
              <a:buNone/>
              <a:defRPr sz="1600"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88950" y="1953149"/>
            <a:ext cx="5505345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corner-logo-teal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1" b="88194"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11995" y="2007283"/>
            <a:ext cx="5534025" cy="9921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accent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2pPr>
            <a:lvl3pPr marL="9144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3pPr>
            <a:lvl4pPr marL="13716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4pPr>
            <a:lvl5pPr marL="18288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33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summary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3817380" y="3949095"/>
            <a:ext cx="2203383" cy="19715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1439333" y="3949095"/>
            <a:ext cx="2203383" cy="19715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6195427" y="3949095"/>
            <a:ext cx="2203383" cy="19715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8573474" y="3949095"/>
            <a:ext cx="2203383" cy="19715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817380" y="3283857"/>
            <a:ext cx="2203383" cy="6652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1427238" y="3283857"/>
            <a:ext cx="2203383" cy="66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6195427" y="3283857"/>
            <a:ext cx="2203383" cy="665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8573474" y="3283857"/>
            <a:ext cx="2203383" cy="665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10515600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75618" y="4057954"/>
            <a:ext cx="2124000" cy="16628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200">
                <a:latin typeface="Calibri Light"/>
                <a:cs typeface="Calibri Light"/>
              </a:defRPr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488066" y="3447427"/>
            <a:ext cx="2124000" cy="51578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866046" y="4058484"/>
            <a:ext cx="2104573" cy="16625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200">
                <a:latin typeface="Calibri Light"/>
                <a:cs typeface="Calibri Ligh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865736" y="3447143"/>
            <a:ext cx="2104858" cy="51624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latin typeface="Arial Black"/>
                <a:cs typeface="Arial Black"/>
              </a:defRPr>
            </a:lvl2pPr>
            <a:lvl3pPr marL="914400" indent="0">
              <a:buNone/>
              <a:defRPr sz="1600"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02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231420" y="4058484"/>
            <a:ext cx="2124000" cy="16625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200">
                <a:latin typeface="Calibri Light"/>
                <a:cs typeface="Calibri Light"/>
              </a:defRPr>
            </a:lvl1pPr>
            <a:lvl2pPr marL="457200" indent="0">
              <a:buNone/>
              <a:defRPr sz="1400">
                <a:latin typeface="Calibri"/>
                <a:cs typeface="Calibri"/>
              </a:defRPr>
            </a:lvl2pPr>
            <a:lvl3pPr marL="914400" indent="0">
              <a:buNone/>
              <a:defRPr sz="1400">
                <a:latin typeface="Calibri"/>
                <a:cs typeface="Calibri"/>
              </a:defRPr>
            </a:lvl3pPr>
            <a:lvl4pPr marL="1371600" indent="0">
              <a:buNone/>
              <a:defRPr sz="1400">
                <a:latin typeface="Calibri"/>
                <a:cs typeface="Calibri"/>
              </a:defRPr>
            </a:lvl4pPr>
            <a:lvl5pPr marL="1828800" indent="0">
              <a:buNone/>
              <a:defRPr sz="1400"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231419" y="3447143"/>
            <a:ext cx="2124001" cy="516240"/>
          </a:xfrm>
          <a:prstGeom prst="rect">
            <a:avLst/>
          </a:prstGeom>
        </p:spPr>
        <p:txBody>
          <a:bodyPr vert="horz" lIns="0" tIns="0" bIns="0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2pPr>
            <a:lvl3pPr marL="9144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03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8621197" y="4058484"/>
            <a:ext cx="2124000" cy="16625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1200">
                <a:latin typeface="Calibri Light"/>
                <a:cs typeface="Calibri Ligh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8620668" y="3447143"/>
            <a:ext cx="2124000" cy="51624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latin typeface="Arial Black"/>
                <a:cs typeface="Arial Black"/>
              </a:defRPr>
            </a:lvl2pPr>
            <a:lvl3pPr marL="914400" indent="0">
              <a:buNone/>
              <a:defRPr sz="1600"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04</a:t>
            </a:r>
            <a:endParaRPr lang="en-US" dirty="0"/>
          </a:p>
        </p:txBody>
      </p:sp>
      <p:pic>
        <p:nvPicPr>
          <p:cNvPr id="19" name="Picture 18" descr="corner-logo-teal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1" b="88194"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2147929" y="2394857"/>
            <a:ext cx="786190" cy="78619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 userDrawn="1"/>
        </p:nvSpPr>
        <p:spPr>
          <a:xfrm>
            <a:off x="4525976" y="2394857"/>
            <a:ext cx="786190" cy="7861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 userDrawn="1"/>
        </p:nvSpPr>
        <p:spPr>
          <a:xfrm>
            <a:off x="6904023" y="2394857"/>
            <a:ext cx="786190" cy="78619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9282070" y="2394857"/>
            <a:ext cx="786190" cy="7861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70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036630" y="0"/>
            <a:ext cx="7155370" cy="6858000"/>
          </a:xfrm>
          <a:prstGeom prst="rect">
            <a:avLst/>
          </a:pr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vert="horz" anchor="ctr"/>
          <a:lstStyle>
            <a:lvl1pPr marL="0" indent="0" algn="ctr">
              <a:buNone/>
              <a:defRPr sz="1800" i="1" baseline="0"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503663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8137" y="3186114"/>
            <a:ext cx="4560103" cy="16383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137" y="4824414"/>
            <a:ext cx="4048126" cy="3762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33680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&amp; tex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10515600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88597" y="2482851"/>
            <a:ext cx="5494514" cy="3881438"/>
          </a:xfrm>
          <a:prstGeom prst="rect">
            <a:avLst/>
          </a:prstGeom>
        </p:spPr>
        <p:txBody>
          <a:bodyPr vert="horz" lIns="0" tIns="0" rIns="0" bIns="0"/>
          <a:lstStyle>
            <a:lvl1pPr marL="285750" indent="-285750" algn="l">
              <a:buFont typeface="Arial"/>
              <a:buChar char="•"/>
              <a:defRPr sz="2500" baseline="0">
                <a:solidFill>
                  <a:schemeClr val="accent1"/>
                </a:solidFill>
                <a:latin typeface="Calibri Light"/>
                <a:cs typeface="Calibri Light"/>
              </a:defRPr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GB" dirty="0"/>
              <a:t>Bullet 1</a:t>
            </a:r>
          </a:p>
          <a:p>
            <a:pPr lvl="0"/>
            <a:r>
              <a:rPr lang="en-GB" dirty="0"/>
              <a:t>Bullet 2</a:t>
            </a:r>
          </a:p>
          <a:p>
            <a:pPr lvl="0"/>
            <a:r>
              <a:rPr lang="en-GB" dirty="0"/>
              <a:t>Bullet 3</a:t>
            </a:r>
          </a:p>
          <a:p>
            <a:pPr lvl="0"/>
            <a:r>
              <a:rPr lang="en-GB" dirty="0"/>
              <a:t>Bullet 4</a:t>
            </a:r>
          </a:p>
          <a:p>
            <a:pPr lvl="0"/>
            <a:r>
              <a:rPr lang="en-GB" dirty="0"/>
              <a:t>Bullet 5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208360" y="2836863"/>
            <a:ext cx="5522554" cy="35274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208007" y="2482850"/>
            <a:ext cx="5522907" cy="1982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latin typeface="Arial Black"/>
                <a:cs typeface="Arial Black"/>
              </a:defRPr>
            </a:lvl2pPr>
            <a:lvl3pPr marL="914400" indent="0">
              <a:buNone/>
              <a:defRPr sz="1600"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88950" y="2340196"/>
            <a:ext cx="5494161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6195881" y="2340196"/>
            <a:ext cx="5535033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corner-logo-teal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1" b="88194"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84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-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10515600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88597" y="2836333"/>
            <a:ext cx="5494514" cy="352795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400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88949" y="2482850"/>
            <a:ext cx="5494161" cy="1982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208360" y="2836863"/>
            <a:ext cx="5522554" cy="35274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208007" y="2482850"/>
            <a:ext cx="5522907" cy="1982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latin typeface="Arial Black"/>
                <a:cs typeface="Arial Black"/>
              </a:defRPr>
            </a:lvl2pPr>
            <a:lvl3pPr marL="914400" indent="0">
              <a:buNone/>
              <a:defRPr sz="1600"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88950" y="2340196"/>
            <a:ext cx="5494161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6195881" y="2340196"/>
            <a:ext cx="5535033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corner-logo-teal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1" b="88194"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39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 -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10515600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88597" y="2836333"/>
            <a:ext cx="3589514" cy="352795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400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2482850"/>
            <a:ext cx="3588318" cy="1982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317470" y="2836863"/>
            <a:ext cx="3556529" cy="35274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317118" y="2482850"/>
            <a:ext cx="3556881" cy="1982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latin typeface="Arial Black"/>
                <a:cs typeface="Arial Black"/>
              </a:defRPr>
            </a:lvl2pPr>
            <a:lvl3pPr marL="914400" indent="0">
              <a:buNone/>
              <a:defRPr sz="1600"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8128350" y="2836863"/>
            <a:ext cx="3602563" cy="35274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>
                <a:latin typeface="Calibri"/>
                <a:cs typeface="Calibri"/>
              </a:defRPr>
            </a:lvl1pPr>
            <a:lvl2pPr marL="457200" indent="0">
              <a:buNone/>
              <a:defRPr sz="1400">
                <a:latin typeface="Calibri"/>
                <a:cs typeface="Calibri"/>
              </a:defRPr>
            </a:lvl2pPr>
            <a:lvl3pPr marL="914400" indent="0">
              <a:buNone/>
              <a:defRPr sz="1400">
                <a:latin typeface="Calibri"/>
                <a:cs typeface="Calibri"/>
              </a:defRPr>
            </a:lvl3pPr>
            <a:lvl4pPr marL="1371600" indent="0">
              <a:buNone/>
              <a:defRPr sz="1400">
                <a:latin typeface="Calibri"/>
                <a:cs typeface="Calibri"/>
              </a:defRPr>
            </a:lvl4pPr>
            <a:lvl5pPr marL="1828800" indent="0">
              <a:buNone/>
              <a:defRPr sz="1400"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8128350" y="2482850"/>
            <a:ext cx="3602563" cy="198261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2pPr>
            <a:lvl3pPr marL="9144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88950" y="2340196"/>
            <a:ext cx="3589161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4304992" y="2340196"/>
            <a:ext cx="356900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8135145" y="2340196"/>
            <a:ext cx="359576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corner-logo-teal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1" b="88194"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86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text -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10515600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88597" y="2836333"/>
            <a:ext cx="2644069" cy="352795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buNone/>
              <a:defRPr sz="1400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88950" y="2482850"/>
            <a:ext cx="2643188" cy="1982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3357916" y="2836863"/>
            <a:ext cx="2611084" cy="35274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357563" y="2482850"/>
            <a:ext cx="2611437" cy="1984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latin typeface="Arial Black"/>
                <a:cs typeface="Arial Black"/>
              </a:defRPr>
            </a:lvl2pPr>
            <a:lvl3pPr marL="914400" indent="0">
              <a:buNone/>
              <a:defRPr sz="1600"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195130" y="2836863"/>
            <a:ext cx="2638426" cy="35274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>
                <a:latin typeface="Calibri"/>
                <a:cs typeface="Calibri"/>
              </a:defRPr>
            </a:lvl1pPr>
            <a:lvl2pPr marL="457200" indent="0">
              <a:buNone/>
              <a:defRPr sz="1400">
                <a:latin typeface="Calibri"/>
                <a:cs typeface="Calibri"/>
              </a:defRPr>
            </a:lvl2pPr>
            <a:lvl3pPr marL="914400" indent="0">
              <a:buNone/>
              <a:defRPr sz="1400">
                <a:latin typeface="Calibri"/>
                <a:cs typeface="Calibri"/>
              </a:defRPr>
            </a:lvl3pPr>
            <a:lvl4pPr marL="1371600" indent="0">
              <a:buNone/>
              <a:defRPr sz="1400">
                <a:latin typeface="Calibri"/>
                <a:cs typeface="Calibri"/>
              </a:defRPr>
            </a:lvl4pPr>
            <a:lvl5pPr marL="1828800" indent="0">
              <a:buNone/>
              <a:defRPr sz="1400"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195130" y="2482850"/>
            <a:ext cx="2638426" cy="198261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2pPr>
            <a:lvl3pPr marL="9144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solidFill>
                  <a:srgbClr val="44546A"/>
                </a:solidFill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9044517" y="2836863"/>
            <a:ext cx="2686397" cy="35274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043988" y="2482850"/>
            <a:ext cx="2687637" cy="19843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600">
                <a:solidFill>
                  <a:srgbClr val="0E7493"/>
                </a:solidFill>
                <a:latin typeface="Arial Black"/>
                <a:cs typeface="Arial Black"/>
              </a:defRPr>
            </a:lvl1pPr>
            <a:lvl2pPr marL="457200" indent="0">
              <a:buNone/>
              <a:defRPr sz="1600">
                <a:latin typeface="Arial Black"/>
                <a:cs typeface="Arial Black"/>
              </a:defRPr>
            </a:lvl2pPr>
            <a:lvl3pPr marL="914400" indent="0">
              <a:buNone/>
              <a:defRPr sz="1600">
                <a:latin typeface="Arial Black"/>
                <a:cs typeface="Arial Black"/>
              </a:defRPr>
            </a:lvl3pPr>
            <a:lvl4pPr marL="1371600" indent="0">
              <a:buNone/>
              <a:defRPr sz="1600">
                <a:latin typeface="Arial Black"/>
                <a:cs typeface="Arial Black"/>
              </a:defRPr>
            </a:lvl4pPr>
            <a:lvl5pPr marL="1828800" indent="0">
              <a:buNone/>
              <a:defRPr sz="1600">
                <a:latin typeface="Arial Black"/>
                <a:cs typeface="Arial Black"/>
              </a:defRPr>
            </a:lvl5pPr>
          </a:lstStyle>
          <a:p>
            <a:pPr lvl="0"/>
            <a:r>
              <a:rPr lang="en-GB" dirty="0"/>
              <a:t>TITLE GOES HERE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88950" y="2340196"/>
            <a:ext cx="2641708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3345437" y="2340196"/>
            <a:ext cx="2641708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6201924" y="2340196"/>
            <a:ext cx="2641708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9058412" y="2340196"/>
            <a:ext cx="2641708" cy="0"/>
          </a:xfrm>
          <a:prstGeom prst="line">
            <a:avLst/>
          </a:prstGeom>
          <a:ln>
            <a:solidFill>
              <a:srgbClr val="0E74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corner-logo-teal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1" b="88194"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04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&amp; picture -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10515600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08713" y="4529667"/>
            <a:ext cx="2652712" cy="18346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08713" y="2482849"/>
            <a:ext cx="2652712" cy="1836000"/>
          </a:xfrm>
          <a:prstGeom prst="rect">
            <a:avLst/>
          </a:prstGeom>
          <a:solidFill>
            <a:srgbClr val="EDEDED"/>
          </a:solidFill>
        </p:spPr>
        <p:txBody>
          <a:bodyPr vert="horz"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9059863" y="2482850"/>
            <a:ext cx="2671762" cy="3881438"/>
          </a:xfrm>
          <a:prstGeom prst="rect">
            <a:avLst/>
          </a:prstGeom>
          <a:solidFill>
            <a:srgbClr val="EDEDED"/>
          </a:solidFill>
        </p:spPr>
        <p:txBody>
          <a:bodyPr vert="horz" anchor="ctr"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pic>
        <p:nvPicPr>
          <p:cNvPr id="15" name="Picture 14" descr="corner-logo-teal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1" b="88194"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99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-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"/>
          </p:nvPr>
        </p:nvSpPr>
        <p:spPr>
          <a:xfrm>
            <a:off x="1443476" y="2750335"/>
            <a:ext cx="2209312" cy="2319268"/>
          </a:xfrm>
          <a:prstGeom prst="rect">
            <a:avLst/>
          </a:prstGeom>
          <a:solidFill>
            <a:srgbClr val="EDEDED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0"/>
          </p:nvPr>
        </p:nvSpPr>
        <p:spPr>
          <a:xfrm>
            <a:off x="3804626" y="2750335"/>
            <a:ext cx="2209312" cy="2319268"/>
          </a:xfrm>
          <a:prstGeom prst="rect">
            <a:avLst/>
          </a:prstGeom>
          <a:solidFill>
            <a:srgbClr val="EDEDED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1"/>
          </p:nvPr>
        </p:nvSpPr>
        <p:spPr>
          <a:xfrm>
            <a:off x="6173673" y="2750335"/>
            <a:ext cx="2209312" cy="2319268"/>
          </a:xfrm>
          <a:prstGeom prst="rect">
            <a:avLst/>
          </a:prstGeom>
          <a:solidFill>
            <a:srgbClr val="EDEDED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2"/>
          </p:nvPr>
        </p:nvSpPr>
        <p:spPr>
          <a:xfrm>
            <a:off x="8538771" y="2750335"/>
            <a:ext cx="2209312" cy="2319268"/>
          </a:xfrm>
          <a:prstGeom prst="rect">
            <a:avLst/>
          </a:prstGeom>
          <a:solidFill>
            <a:srgbClr val="EDEDED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10515600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43475" y="2715732"/>
            <a:ext cx="2209312" cy="45719"/>
          </a:xfrm>
          <a:prstGeom prst="rect">
            <a:avLst/>
          </a:prstGeom>
          <a:solidFill>
            <a:srgbClr val="0E74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04626" y="2715732"/>
            <a:ext cx="2209312" cy="45719"/>
          </a:xfrm>
          <a:prstGeom prst="rect">
            <a:avLst/>
          </a:prstGeom>
          <a:solidFill>
            <a:srgbClr val="0E74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177059" y="2715732"/>
            <a:ext cx="2209312" cy="45719"/>
          </a:xfrm>
          <a:prstGeom prst="rect">
            <a:avLst/>
          </a:prstGeom>
          <a:solidFill>
            <a:srgbClr val="0E74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538771" y="2715732"/>
            <a:ext cx="2209312" cy="45719"/>
          </a:xfrm>
          <a:prstGeom prst="rect">
            <a:avLst/>
          </a:prstGeom>
          <a:solidFill>
            <a:srgbClr val="0E74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corner-logo-teal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1" b="88194"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13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ontent -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053013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anchor="ctr"/>
          <a:lstStyle>
            <a:lvl1pPr marL="0" indent="0" algn="ctr">
              <a:buNone/>
              <a:defRPr sz="2500">
                <a:solidFill>
                  <a:srgbClr val="0E7493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5053263" y="0"/>
            <a:ext cx="283410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99147" y="809625"/>
            <a:ext cx="4326853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236915" y="809625"/>
            <a:ext cx="2490032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8103104" y="809625"/>
            <a:ext cx="3647738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236916" y="1082375"/>
            <a:ext cx="2490032" cy="9943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me</a:t>
            </a:r>
          </a:p>
        </p:txBody>
      </p:sp>
      <p:pic>
        <p:nvPicPr>
          <p:cNvPr id="12" name="Picture 11" descr="corner-logo-teal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1" b="88194"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102600" y="1082675"/>
            <a:ext cx="3648075" cy="540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 baseline="0">
                <a:solidFill>
                  <a:schemeClr val="accent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2pPr>
            <a:lvl3pPr marL="9144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3pPr>
            <a:lvl4pPr marL="13716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4pPr>
            <a:lvl5pPr marL="18288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8764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itle -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269122" y="0"/>
            <a:ext cx="7922878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269123" y="0"/>
            <a:ext cx="0" cy="6858000"/>
          </a:xfrm>
          <a:prstGeom prst="line">
            <a:avLst/>
          </a:prstGeom>
          <a:ln w="571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483104" y="809625"/>
            <a:ext cx="3647738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483104" y="1539875"/>
            <a:ext cx="4381500" cy="419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46625" y="803275"/>
            <a:ext cx="6937375" cy="0"/>
          </a:xfrm>
          <a:prstGeom prst="line">
            <a:avLst/>
          </a:prstGeom>
          <a:ln w="190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89931" y="6380826"/>
            <a:ext cx="3640911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77352" y="1742936"/>
            <a:ext cx="3591770" cy="2038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0955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063789" y="-21912"/>
            <a:ext cx="3128211" cy="6879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89931" y="6380826"/>
            <a:ext cx="8386701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3880" y="1082375"/>
            <a:ext cx="8462751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0375" y="809625"/>
            <a:ext cx="8416257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orner-logo-whit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73" b="88194"/>
          <a:stretch/>
        </p:blipFill>
        <p:spPr>
          <a:xfrm>
            <a:off x="10835500" y="0"/>
            <a:ext cx="1356499" cy="8096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1946714"/>
            <a:ext cx="8462962" cy="418557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>
                <a:solidFill>
                  <a:srgbClr val="0E7493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500">
                <a:solidFill>
                  <a:srgbClr val="0E7493"/>
                </a:solidFill>
                <a:latin typeface="Calibri Light"/>
                <a:cs typeface="Calibri Light"/>
              </a:defRPr>
            </a:lvl2pPr>
            <a:lvl3pPr marL="914400" indent="0">
              <a:buNone/>
              <a:defRPr sz="2500">
                <a:solidFill>
                  <a:srgbClr val="0E7493"/>
                </a:solidFill>
                <a:latin typeface="Calibri Light"/>
                <a:cs typeface="Calibri Light"/>
              </a:defRPr>
            </a:lvl3pPr>
            <a:lvl4pPr marL="1371600" indent="0">
              <a:buNone/>
              <a:defRPr sz="2500">
                <a:solidFill>
                  <a:srgbClr val="0E7493"/>
                </a:solidFill>
                <a:latin typeface="Calibri Light"/>
                <a:cs typeface="Calibri Light"/>
              </a:defRPr>
            </a:lvl4pPr>
            <a:lvl5pPr marL="1828800" indent="0">
              <a:buNone/>
              <a:defRPr sz="2500">
                <a:solidFill>
                  <a:srgbClr val="0E7493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2781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10515600" cy="6224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orner-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3" b="88194"/>
          <a:stretch/>
        </p:blipFill>
        <p:spPr>
          <a:xfrm>
            <a:off x="10802516" y="0"/>
            <a:ext cx="1389484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: headph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" b="7821"/>
          <a:stretch/>
        </p:blipFill>
        <p:spPr>
          <a:xfrm>
            <a:off x="6831" y="0"/>
            <a:ext cx="12178338" cy="685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corner-logo-whit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8" b="88194"/>
          <a:stretch/>
        </p:blipFill>
        <p:spPr>
          <a:xfrm>
            <a:off x="10851992" y="0"/>
            <a:ext cx="1340007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111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IFPI Swoosh full pag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-1"/>
            <a:ext cx="12191238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4897" y="5840042"/>
            <a:ext cx="1722471" cy="599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38333" y="2808109"/>
            <a:ext cx="4371622" cy="62089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38333" y="3539577"/>
            <a:ext cx="4371622" cy="84924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GB" dirty="0"/>
              <a:t>Subtitle goes here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889625" y="2195564"/>
            <a:ext cx="0" cy="2193256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138332" y="2103818"/>
            <a:ext cx="4078111" cy="70429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5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24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IFPI Swoosh full pag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" y="-1"/>
            <a:ext cx="12191238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4897" y="5840042"/>
            <a:ext cx="1722471" cy="599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38333" y="2808109"/>
            <a:ext cx="4371622" cy="62089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 goes here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38333" y="3539577"/>
            <a:ext cx="4371622" cy="84924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GB" dirty="0"/>
              <a:t>Subtitle goes here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889625" y="2195564"/>
            <a:ext cx="0" cy="2193256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138332" y="2103818"/>
            <a:ext cx="4078111" cy="70429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52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81" y="1082375"/>
            <a:ext cx="10515600" cy="62243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E749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0375" y="809625"/>
            <a:ext cx="11270539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orner-logo-teal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1" b="88194"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0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&amp; content - co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053013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anchor="ctr"/>
          <a:lstStyle>
            <a:lvl1pPr marL="0" indent="0" algn="ctr">
              <a:buNone/>
              <a:defRPr sz="2500">
                <a:solidFill>
                  <a:srgbClr val="0E7493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5053263" y="0"/>
            <a:ext cx="283410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99147" y="809625"/>
            <a:ext cx="4326853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236915" y="809625"/>
            <a:ext cx="2490032" cy="0"/>
          </a:xfrm>
          <a:prstGeom prst="line">
            <a:avLst/>
          </a:prstGeom>
          <a:ln w="190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8103104" y="809625"/>
            <a:ext cx="3647738" cy="0"/>
          </a:xfrm>
          <a:prstGeom prst="line">
            <a:avLst/>
          </a:prstGeom>
          <a:ln w="19050" cmpd="sng">
            <a:solidFill>
              <a:srgbClr val="0E74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236916" y="1082375"/>
            <a:ext cx="2490032" cy="9943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me</a:t>
            </a:r>
          </a:p>
        </p:txBody>
      </p:sp>
      <p:pic>
        <p:nvPicPr>
          <p:cNvPr id="12" name="Picture 11" descr="corner-logo-teal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1" b="88194"/>
          <a:stretch/>
        </p:blipFill>
        <p:spPr>
          <a:xfrm>
            <a:off x="10682110" y="0"/>
            <a:ext cx="1509127" cy="80962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102600" y="1082675"/>
            <a:ext cx="3648075" cy="540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 baseline="0">
                <a:solidFill>
                  <a:schemeClr val="accent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2pPr>
            <a:lvl3pPr marL="9144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3pPr>
            <a:lvl4pPr marL="13716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4pPr>
            <a:lvl5pPr marL="1828800" indent="0">
              <a:buNone/>
              <a:defRPr sz="2500">
                <a:solidFill>
                  <a:schemeClr val="accent1"/>
                </a:solidFill>
                <a:latin typeface="Calibri Light"/>
                <a:cs typeface="Calibri Light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92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967CF46-1896-4F54-973A-CE86CB99B056}" type="slidenum">
              <a:rPr lang="es-ES_tradnl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0274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E16C36D-46F5-46B1-A905-FD56617AFA8D}" type="slidenum">
              <a:rPr lang="es-ES_tradnl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9224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53585F"/>
                </a:solidFill>
              </a:rPr>
              <a:t>Otsikkoteksti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50">
                <a:solidFill>
                  <a:srgbClr val="53585F"/>
                </a:solidFill>
              </a:rPr>
              <a:t>Leipätekstin taso yksi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50">
                <a:solidFill>
                  <a:srgbClr val="53585F"/>
                </a:solidFill>
              </a:rPr>
              <a:t>Leipätekstin taso kaksi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50">
                <a:solidFill>
                  <a:srgbClr val="53585F"/>
                </a:solidFill>
              </a:rPr>
              <a:t>Leipätekstin taso kolme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50">
                <a:solidFill>
                  <a:srgbClr val="53585F"/>
                </a:solidFill>
              </a:rPr>
              <a:t>Leipätekstin taso neljä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50">
                <a:solidFill>
                  <a:srgbClr val="53585F"/>
                </a:solidFill>
              </a:rPr>
              <a:t>Leipätekstin taso viisi</a:t>
            </a:r>
          </a:p>
        </p:txBody>
      </p:sp>
    </p:spTree>
    <p:extLst>
      <p:ext uri="{BB962C8B-B14F-4D97-AF65-F5344CB8AC3E}">
        <p14:creationId xmlns:p14="http://schemas.microsoft.com/office/powerpoint/2010/main" val="349200076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70D419-7D2D-2641-A00A-60DF4415C236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08C0DD2-D9BE-1D42-A68D-8100B341F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6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28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672" r:id="rId2"/>
    <p:sldLayoutId id="2147483683" r:id="rId3"/>
    <p:sldLayoutId id="2147483767" r:id="rId4"/>
    <p:sldLayoutId id="2147483774" r:id="rId5"/>
    <p:sldLayoutId id="2147483776" r:id="rId6"/>
    <p:sldLayoutId id="2147483777" r:id="rId7"/>
    <p:sldLayoutId id="2147483778" r:id="rId8"/>
    <p:sldLayoutId id="2147483780" r:id="rId9"/>
    <p:sldLayoutId id="2147483781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64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44" r:id="rId3"/>
    <p:sldLayoutId id="2147483745" r:id="rId4"/>
    <p:sldLayoutId id="2147483727" r:id="rId5"/>
    <p:sldLayoutId id="2147483726" r:id="rId6"/>
    <p:sldLayoutId id="2147483752" r:id="rId7"/>
    <p:sldLayoutId id="2147483755" r:id="rId8"/>
    <p:sldLayoutId id="2147483758" r:id="rId9"/>
    <p:sldLayoutId id="2147483739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43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84161" y="398789"/>
            <a:ext cx="2339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E7574B"/>
                </a:solidFill>
                <a:latin typeface="Calibri light"/>
                <a:cs typeface="Calibri light"/>
              </a:rPr>
              <a:t>Presentation title_date</a:t>
            </a:r>
          </a:p>
        </p:txBody>
      </p:sp>
    </p:spTree>
    <p:extLst>
      <p:ext uri="{BB962C8B-B14F-4D97-AF65-F5344CB8AC3E}">
        <p14:creationId xmlns:p14="http://schemas.microsoft.com/office/powerpoint/2010/main" val="2986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92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auri.rechardt@procope.f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www.ifpi.fi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hyperlink" Target="http://www.suomenvirallinenlista.fi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18" Type="http://schemas.openxmlformats.org/officeDocument/2006/relationships/image" Target="../media/image43.jpeg"/><Relationship Id="rId3" Type="http://schemas.openxmlformats.org/officeDocument/2006/relationships/image" Target="../media/image28.jpeg"/><Relationship Id="rId21" Type="http://schemas.openxmlformats.org/officeDocument/2006/relationships/image" Target="../media/image46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" Type="http://schemas.openxmlformats.org/officeDocument/2006/relationships/image" Target="../media/image16.jpeg"/><Relationship Id="rId16" Type="http://schemas.openxmlformats.org/officeDocument/2006/relationships/image" Target="../media/image41.jpeg"/><Relationship Id="rId20" Type="http://schemas.openxmlformats.org/officeDocument/2006/relationships/image" Target="../media/image4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24" Type="http://schemas.openxmlformats.org/officeDocument/2006/relationships/image" Target="../media/image48.jpe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23" Type="http://schemas.openxmlformats.org/officeDocument/2006/relationships/image" Target="../media/image17.jpeg"/><Relationship Id="rId10" Type="http://schemas.openxmlformats.org/officeDocument/2006/relationships/image" Target="../media/image35.jpeg"/><Relationship Id="rId19" Type="http://schemas.openxmlformats.org/officeDocument/2006/relationships/image" Target="../media/image44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Relationship Id="rId22" Type="http://schemas.openxmlformats.org/officeDocument/2006/relationships/image" Target="../media/image4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9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30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7411" name="Rectangle 11"/>
          <p:cNvSpPr>
            <a:spLocks noChangeArrowheads="1"/>
          </p:cNvSpPr>
          <p:nvPr/>
        </p:nvSpPr>
        <p:spPr bwMode="auto">
          <a:xfrm>
            <a:off x="234778" y="1566333"/>
            <a:ext cx="11850130" cy="182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</a:pPr>
            <a:r>
              <a:rPr lang="es-ES_tradnl" sz="4000" dirty="0">
                <a:solidFill>
                  <a:srgbClr val="FFFFFF"/>
                </a:solidFill>
                <a:latin typeface="Drescher Grotesk BT Book"/>
              </a:rPr>
              <a:t>Tervetuloa!</a:t>
            </a:r>
            <a:br>
              <a:rPr lang="es-ES_tradnl" sz="5500" dirty="0">
                <a:solidFill>
                  <a:srgbClr val="FFFFFF"/>
                </a:solidFill>
                <a:latin typeface="Drescher Grotesk BT Book"/>
              </a:rPr>
            </a:br>
            <a:endParaRPr lang="es-ES_tradnl" sz="5500" dirty="0">
              <a:solidFill>
                <a:srgbClr val="FFFFFF"/>
              </a:solidFill>
              <a:latin typeface="Drescher Grotesk BT Book"/>
            </a:endParaRPr>
          </a:p>
          <a:p>
            <a:pPr algn="ctr">
              <a:lnSpc>
                <a:spcPct val="90000"/>
              </a:lnSpc>
            </a:pPr>
            <a:r>
              <a:rPr lang="es-ES_tradnl" sz="3200" dirty="0">
                <a:solidFill>
                  <a:srgbClr val="FFFFFF"/>
                </a:solidFill>
                <a:latin typeface="Drescher Grotesk BT Book"/>
              </a:rPr>
              <a:t>Äänitemusiikin vuosimyynti 2017</a:t>
            </a:r>
          </a:p>
          <a:p>
            <a:pPr algn="ctr">
              <a:lnSpc>
                <a:spcPct val="90000"/>
              </a:lnSpc>
            </a:pPr>
            <a:r>
              <a:rPr lang="es-ES_tradnl" sz="3200" dirty="0">
                <a:solidFill>
                  <a:srgbClr val="FFFFFF"/>
                </a:solidFill>
                <a:latin typeface="Drescher Grotesk BT Book"/>
              </a:rPr>
              <a:t>19.4.2018 </a:t>
            </a:r>
            <a:br>
              <a:rPr lang="es-ES_tradnl" sz="3200" dirty="0">
                <a:solidFill>
                  <a:srgbClr val="FFFFFF"/>
                </a:solidFill>
                <a:latin typeface="Drescher Grotesk BT Book"/>
              </a:rPr>
            </a:br>
            <a:br>
              <a:rPr lang="es-ES_tradnl" sz="1600" dirty="0">
                <a:solidFill>
                  <a:srgbClr val="FFFFFF"/>
                </a:solidFill>
                <a:latin typeface="Drescher Grotesk BT Book"/>
              </a:rPr>
            </a:br>
            <a:endParaRPr lang="es-ES_tradnl" sz="1600" dirty="0">
              <a:solidFill>
                <a:srgbClr val="FFFFFF"/>
              </a:solidFill>
              <a:latin typeface="Drescher Grotesk BT Book"/>
            </a:endParaRPr>
          </a:p>
          <a:p>
            <a:pPr algn="ctr">
              <a:lnSpc>
                <a:spcPct val="90000"/>
              </a:lnSpc>
            </a:pPr>
            <a:endParaRPr lang="es-ES_tradnl" sz="1600" dirty="0">
              <a:solidFill>
                <a:srgbClr val="FFFFFF"/>
              </a:solidFill>
              <a:latin typeface="Drescher Grotesk BT Book"/>
            </a:endParaRPr>
          </a:p>
          <a:p>
            <a:pPr algn="ctr">
              <a:lnSpc>
                <a:spcPct val="90000"/>
              </a:lnSpc>
            </a:pPr>
            <a:r>
              <a:rPr lang="es-ES_tradnl" sz="1600" dirty="0">
                <a:solidFill>
                  <a:srgbClr val="FFFFFF"/>
                </a:solidFill>
                <a:latin typeface="Drescher Grotesk BT Book"/>
              </a:rPr>
              <a:t>Musiikkituottajat – IFPI Finland ry</a:t>
            </a:r>
            <a:br>
              <a:rPr lang="es-ES_tradnl" sz="1600" dirty="0">
                <a:solidFill>
                  <a:srgbClr val="FFFFFF"/>
                </a:solidFill>
                <a:latin typeface="Drescher Grotesk BT Book"/>
              </a:rPr>
            </a:br>
            <a:r>
              <a:rPr lang="es-ES_tradnl" sz="1600" dirty="0">
                <a:solidFill>
                  <a:srgbClr val="FFFFFF"/>
                </a:solidFill>
                <a:latin typeface="Drescher Grotesk BT Book"/>
              </a:rPr>
              <a:t>Toiminnanjohtaja Antti Kotilainen</a:t>
            </a:r>
            <a:br>
              <a:rPr lang="es-ES_tradnl" sz="1600" dirty="0">
                <a:solidFill>
                  <a:srgbClr val="FFFFFF"/>
                </a:solidFill>
                <a:latin typeface="Drescher Grotesk BT Book"/>
              </a:rPr>
            </a:br>
            <a:r>
              <a:rPr lang="es-ES_tradnl" sz="1600" dirty="0">
                <a:solidFill>
                  <a:srgbClr val="FFFFFF"/>
                </a:solidFill>
                <a:latin typeface="Drescher Grotesk BT Book"/>
              </a:rPr>
              <a:t>Apulaisjohtaja Tommi Kyyrä</a:t>
            </a:r>
            <a:br>
              <a:rPr lang="es-ES_tradnl" sz="1600" dirty="0">
                <a:solidFill>
                  <a:srgbClr val="FFFFFF"/>
                </a:solidFill>
                <a:latin typeface="Drescher Grotesk BT Book"/>
              </a:rPr>
            </a:br>
            <a:endParaRPr lang="es-ES_tradnl" sz="1600" dirty="0">
              <a:solidFill>
                <a:srgbClr val="FFFFFF"/>
              </a:solidFill>
              <a:latin typeface="Drescher Grotesk BT Book"/>
            </a:endParaRPr>
          </a:p>
          <a:p>
            <a:pPr algn="ctr">
              <a:lnSpc>
                <a:spcPct val="90000"/>
              </a:lnSpc>
            </a:pPr>
            <a:r>
              <a:rPr lang="es-ES_tradnl" sz="1600" dirty="0">
                <a:solidFill>
                  <a:srgbClr val="FFFFFF"/>
                </a:solidFill>
                <a:latin typeface="Drescher Grotesk BT Book"/>
              </a:rPr>
              <a:t>Universal Music Oy</a:t>
            </a:r>
          </a:p>
          <a:p>
            <a:pPr algn="ctr">
              <a:lnSpc>
                <a:spcPct val="90000"/>
              </a:lnSpc>
            </a:pPr>
            <a:r>
              <a:rPr lang="es-ES_tradnl" sz="1600" dirty="0">
                <a:solidFill>
                  <a:srgbClr val="FFFFFF"/>
                </a:solidFill>
                <a:latin typeface="Drescher Grotesk BT Book"/>
              </a:rPr>
              <a:t>Toimitusjohtaja Kimmo Valtanen, myös IFPI:n hallituksen puheenjohtaja </a:t>
            </a:r>
          </a:p>
          <a:p>
            <a:pPr algn="ctr">
              <a:lnSpc>
                <a:spcPct val="90000"/>
              </a:lnSpc>
            </a:pPr>
            <a:endParaRPr lang="es-ES_tradnl" sz="1600" dirty="0">
              <a:solidFill>
                <a:srgbClr val="FFFFFF"/>
              </a:solidFill>
              <a:latin typeface="Drescher Grotesk BT Book"/>
            </a:endParaRPr>
          </a:p>
        </p:txBody>
      </p:sp>
      <p:pic>
        <p:nvPicPr>
          <p:cNvPr id="17412" name="Picture 26" descr="MT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7473" y="5654675"/>
            <a:ext cx="1657503" cy="82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0" descr="Ifp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0333" y="6010806"/>
            <a:ext cx="7762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692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0" y="0"/>
            <a:ext cx="12192000" cy="1009082"/>
          </a:xfrm>
          <a:prstGeom prst="rect">
            <a:avLst/>
          </a:prstGeom>
          <a:solidFill>
            <a:srgbClr val="A400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b="1" dirty="0"/>
              <a:t>AUDIOSUORATOISTON KASVU 20,5 % (</a:t>
            </a:r>
            <a:r>
              <a:rPr lang="fi-FI" sz="3200" b="1" dirty="0" err="1"/>
              <a:t>Spotify</a:t>
            </a:r>
            <a:r>
              <a:rPr lang="fi-FI" sz="3200" b="1" dirty="0"/>
              <a:t> ym.)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9082"/>
            <a:ext cx="12003993" cy="591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21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0" y="0"/>
            <a:ext cx="12192000" cy="1009082"/>
          </a:xfrm>
          <a:prstGeom prst="rect">
            <a:avLst/>
          </a:prstGeom>
          <a:solidFill>
            <a:srgbClr val="A400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1492197" y="211043"/>
            <a:ext cx="9287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Medium"/>
                <a:cs typeface="Franklin Gothic Medium"/>
              </a:rPr>
              <a:t>KOTIMAISEN OSUUS 2014 - 2017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9082"/>
            <a:ext cx="7715250" cy="5528326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7715250" y="1195632"/>
            <a:ext cx="447675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dirty="0"/>
              <a:t>Kotimainen musiikki pärjää edelleen hyvin, mutta digitaalisen kulutuksen kasvu näkyy kehityksessä.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dirty="0"/>
              <a:t>Audio -</a:t>
            </a:r>
            <a:r>
              <a:rPr lang="fi-FI" dirty="0" err="1"/>
              <a:t>striimauspalveluissa</a:t>
            </a:r>
            <a:r>
              <a:rPr lang="fi-FI" dirty="0"/>
              <a:t> tarjolla yli 40 miljoonaa biisiä.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dirty="0"/>
              <a:t>Audio -</a:t>
            </a:r>
            <a:r>
              <a:rPr lang="fi-FI" dirty="0" err="1"/>
              <a:t>striimauspalveluissa</a:t>
            </a:r>
            <a:r>
              <a:rPr lang="fi-FI" dirty="0"/>
              <a:t> </a:t>
            </a:r>
            <a:r>
              <a:rPr lang="fi-FI" dirty="0" err="1"/>
              <a:t>IFPI:n</a:t>
            </a:r>
            <a:r>
              <a:rPr lang="fi-FI" dirty="0"/>
              <a:t> arvion mukaan vuonna 2017 n. 20 miljoonaa päivittäistä soittotapahtumaa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dirty="0"/>
              <a:t>Vuonna 2007 fyysisten äänitteiden kotimaisuusaste oli 61 %.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fi-FI" dirty="0"/>
              <a:t>Tuolloin digitaalisen myynnin osuus markkinasta oli 5 %</a:t>
            </a:r>
          </a:p>
          <a:p>
            <a:pPr lvl="1"/>
            <a:endParaRPr lang="fi-FI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dirty="0"/>
              <a:t>Kotimaisuusaste v. 2016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fi-FI" dirty="0"/>
              <a:t>Ruotsi 27 %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fi-FI" dirty="0"/>
              <a:t>Norja 24 %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fi-FI" dirty="0"/>
              <a:t>Tanska 39 %</a:t>
            </a:r>
          </a:p>
          <a:p>
            <a:endParaRPr lang="fi-FI" dirty="0"/>
          </a:p>
          <a:p>
            <a:endParaRPr lang="fi-FI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4442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>
          <a:xfrm>
            <a:off x="1524000" y="0"/>
            <a:ext cx="9144000" cy="1009082"/>
          </a:xfrm>
          <a:prstGeom prst="rect">
            <a:avLst/>
          </a:prstGeom>
          <a:solidFill>
            <a:srgbClr val="A400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Box 4"/>
          <p:cNvSpPr txBox="1"/>
          <p:nvPr/>
        </p:nvSpPr>
        <p:spPr>
          <a:xfrm>
            <a:off x="1889765" y="179231"/>
            <a:ext cx="8794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Franklin Gothic Medium"/>
                <a:cs typeface="Franklin Gothic Medium"/>
              </a:rPr>
              <a:t>JÄSENYHTIÖIDEN MARKKINAOSUUDET 2017</a:t>
            </a:r>
          </a:p>
        </p:txBody>
      </p:sp>
      <p:graphicFrame>
        <p:nvGraphicFramePr>
          <p:cNvPr id="7" name="Kaavio 6"/>
          <p:cNvGraphicFramePr>
            <a:graphicFrameLocks/>
          </p:cNvGraphicFramePr>
          <p:nvPr/>
        </p:nvGraphicFramePr>
        <p:xfrm>
          <a:off x="1780375" y="1271848"/>
          <a:ext cx="2597921" cy="2103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Kuv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686" y="999951"/>
            <a:ext cx="7405007" cy="569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53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0" y="0"/>
            <a:ext cx="12192000" cy="1009082"/>
          </a:xfrm>
          <a:prstGeom prst="rect">
            <a:avLst/>
          </a:prstGeom>
          <a:solidFill>
            <a:srgbClr val="A400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1492197" y="211043"/>
            <a:ext cx="9287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Medium"/>
                <a:cs typeface="Franklin Gothic Medium"/>
              </a:rPr>
              <a:t>HAASTEET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350378" y="1683521"/>
            <a:ext cx="11442818" cy="5067657"/>
          </a:xfrm>
        </p:spPr>
        <p:txBody>
          <a:bodyPr/>
          <a:lstStyle/>
          <a:p>
            <a:r>
              <a:rPr lang="fi-FI" dirty="0"/>
              <a:t>Tämän hetken suurin haaste on digitaalisten markkinoiden epätasapaino.</a:t>
            </a:r>
          </a:p>
          <a:p>
            <a:r>
              <a:rPr lang="fi-FI" dirty="0"/>
              <a:t>Ongelma tunnetaan nimellä arvokuilu ja siihen haetaan parhaillaan korjausta Euroopan tasolla.</a:t>
            </a:r>
          </a:p>
          <a:p>
            <a:r>
              <a:rPr lang="fi-FI" dirty="0"/>
              <a:t>Eräät alustat kuten YouTube hyödyntävät aktiivisesti luovia sisältöjä, mutta tulouttavat luovalle alalle erittäin alhaisen korvauksen.</a:t>
            </a:r>
          </a:p>
          <a:p>
            <a:r>
              <a:rPr lang="fi-FI" b="1" dirty="0"/>
              <a:t>YouTube hyödyntää EU-lainsäädännön porsaanreikää, jonka perusteella </a:t>
            </a:r>
            <a:r>
              <a:rPr lang="es-ES_tradnl" b="1" dirty="0"/>
              <a:t>sillä ei ole tekijänoikeudellisesta vastuuta palvelusta tarjottavista sisällöistä.</a:t>
            </a:r>
          </a:p>
          <a:p>
            <a:r>
              <a:rPr lang="es-ES_tradnl" dirty="0"/>
              <a:t>Oikeudenhaltijoiden neuvotteluasema on heikko!</a:t>
            </a:r>
          </a:p>
          <a:p>
            <a:pPr marL="0" indent="0">
              <a:buNone/>
            </a:pP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2573007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6767331" y="1247146"/>
            <a:ext cx="3881726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3700">
                <a:solidFill>
                  <a:srgbClr val="53585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i-FI" sz="2000" b="1" dirty="0"/>
              <a:t>Maksullisia musiikin </a:t>
            </a:r>
            <a:r>
              <a:rPr lang="fi-FI" sz="2000" b="1" dirty="0" err="1"/>
              <a:t>striimaus</a:t>
            </a:r>
            <a:r>
              <a:rPr lang="fi-FI" sz="2000" b="1" dirty="0"/>
              <a:t> palveluita käytti n. 19 % suomalaisista päivittäin (n. 1,1 milj.)*</a:t>
            </a:r>
          </a:p>
        </p:txBody>
      </p:sp>
      <p:pic>
        <p:nvPicPr>
          <p:cNvPr id="153" name="spotify-logo-primary-vertical-light-background-rgb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130062" y="3205542"/>
            <a:ext cx="1064298" cy="1076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youtube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842543" y="2664106"/>
            <a:ext cx="2431535" cy="1514779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/>
        </p:nvSpPr>
        <p:spPr>
          <a:xfrm>
            <a:off x="1615994" y="1275707"/>
            <a:ext cx="3680241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3700">
                <a:solidFill>
                  <a:srgbClr val="53585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i-FI" sz="2000" b="1" dirty="0"/>
              <a:t>Suomalaisista n. 35 % (n. 1,9  milj.) käytti v. 2017 YouTubea musiikin kuunteluun päivittäin. *</a:t>
            </a:r>
            <a:endParaRPr sz="2000" b="1" dirty="0"/>
          </a:p>
        </p:txBody>
      </p:sp>
      <p:sp>
        <p:nvSpPr>
          <p:cNvPr id="2" name="Suorakulmio 1"/>
          <p:cNvSpPr/>
          <p:nvPr/>
        </p:nvSpPr>
        <p:spPr>
          <a:xfrm>
            <a:off x="0" y="6525459"/>
            <a:ext cx="123525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rgbClr val="CD2269"/>
                </a:solidFill>
              </a:rPr>
              <a:t>* Teoston ja </a:t>
            </a:r>
            <a:r>
              <a:rPr lang="fi-FI" sz="1400" dirty="0" err="1">
                <a:solidFill>
                  <a:srgbClr val="CD2269"/>
                </a:solidFill>
              </a:rPr>
              <a:t>IFPI:n</a:t>
            </a:r>
            <a:r>
              <a:rPr lang="fi-FI" sz="1400" dirty="0">
                <a:solidFill>
                  <a:srgbClr val="CD2269"/>
                </a:solidFill>
              </a:rPr>
              <a:t> tutkimus suomalaisten (16-65 v.) musiikin kuuntelutavoista elokuu 2017, CEO, 1019 vastaajaa.   </a:t>
            </a:r>
            <a:r>
              <a:rPr lang="fi-FI" sz="1400" dirty="0">
                <a:solidFill>
                  <a:srgbClr val="3A5818"/>
                </a:solidFill>
              </a:rPr>
              <a:t>**</a:t>
            </a:r>
            <a:r>
              <a:rPr lang="fi-FI" sz="1400" dirty="0" err="1">
                <a:solidFill>
                  <a:srgbClr val="3A5818"/>
                </a:solidFill>
              </a:rPr>
              <a:t>Polaris</a:t>
            </a:r>
            <a:r>
              <a:rPr lang="fi-FI" sz="1400" dirty="0">
                <a:solidFill>
                  <a:srgbClr val="3A5818"/>
                </a:solidFill>
              </a:rPr>
              <a:t> Nordic 5/2017, 2047 vastaajaa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0761" y="2391739"/>
            <a:ext cx="2233520" cy="691065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7521" y="3325795"/>
            <a:ext cx="853090" cy="853090"/>
          </a:xfrm>
          <a:prstGeom prst="rect">
            <a:avLst/>
          </a:prstGeom>
        </p:spPr>
      </p:pic>
      <p:sp>
        <p:nvSpPr>
          <p:cNvPr id="11" name="Suorakulmio 10"/>
          <p:cNvSpPr/>
          <p:nvPr/>
        </p:nvSpPr>
        <p:spPr>
          <a:xfrm>
            <a:off x="0" y="0"/>
            <a:ext cx="12192000" cy="1009082"/>
          </a:xfrm>
          <a:prstGeom prst="rect">
            <a:avLst/>
          </a:prstGeom>
          <a:solidFill>
            <a:srgbClr val="A400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1747157" y="238064"/>
            <a:ext cx="9205782" cy="827429"/>
          </a:xfrm>
          <a:prstGeom prst="rect">
            <a:avLst/>
          </a:prstGeom>
        </p:spPr>
        <p:txBody>
          <a:bodyPr anchor="ctr"/>
          <a:lstStyle>
            <a:lvl1pPr defTabSz="520065">
              <a:defRPr sz="7056">
                <a:solidFill>
                  <a:srgbClr val="CD226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fi-FI" sz="2400" b="1" dirty="0">
                <a:solidFill>
                  <a:schemeClr val="bg1"/>
                </a:solidFill>
              </a:rPr>
              <a:t>YOUTUBE ON SUOMEN SUOSITUIN DIGITAALISEN MUSIIKIN PALVELU</a:t>
            </a:r>
          </a:p>
        </p:txBody>
      </p:sp>
      <p:sp>
        <p:nvSpPr>
          <p:cNvPr id="6" name="Alanuoli 5"/>
          <p:cNvSpPr/>
          <p:nvPr/>
        </p:nvSpPr>
        <p:spPr>
          <a:xfrm>
            <a:off x="2522293" y="4396119"/>
            <a:ext cx="802585" cy="786213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1347107" y="5399566"/>
            <a:ext cx="25345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1,9 Milj. € = &gt; </a:t>
            </a:r>
            <a:r>
              <a:rPr lang="fi-FI" sz="1400" b="1" dirty="0">
                <a:solidFill>
                  <a:srgbClr val="FF0000"/>
                </a:solidFill>
              </a:rPr>
              <a:t>arviolta n. 1 €/käyttäjä/vuosi</a:t>
            </a:r>
          </a:p>
        </p:txBody>
      </p:sp>
      <p:sp>
        <p:nvSpPr>
          <p:cNvPr id="14" name="Alanuoli 13"/>
          <p:cNvSpPr/>
          <p:nvPr/>
        </p:nvSpPr>
        <p:spPr>
          <a:xfrm>
            <a:off x="8204945" y="4413631"/>
            <a:ext cx="802585" cy="786213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/>
          <p:cNvSpPr txBox="1"/>
          <p:nvPr/>
        </p:nvSpPr>
        <p:spPr>
          <a:xfrm>
            <a:off x="7680960" y="5399566"/>
            <a:ext cx="45110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27,8 Milj. € =&gt; </a:t>
            </a:r>
            <a:r>
              <a:rPr lang="fi-FI" sz="1400" b="1" dirty="0">
                <a:solidFill>
                  <a:srgbClr val="FF0000"/>
                </a:solidFill>
              </a:rPr>
              <a:t>arviolta n. 25€/käyttäjä/vuosi	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3969826" y="5312332"/>
            <a:ext cx="3529413" cy="646331"/>
          </a:xfrm>
          <a:prstGeom prst="rect">
            <a:avLst/>
          </a:prstGeom>
          <a:solidFill>
            <a:srgbClr val="993300"/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Korvaukset levy-yhtiöille vuonna 2017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9780814" y="2865664"/>
            <a:ext cx="2411185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Maksulliset käyttäjät 2017 pohjoismaat**</a:t>
            </a:r>
          </a:p>
          <a:p>
            <a:r>
              <a:rPr lang="fi-FI" dirty="0"/>
              <a:t>DK 43 %</a:t>
            </a:r>
          </a:p>
          <a:p>
            <a:r>
              <a:rPr lang="fi-FI" dirty="0"/>
              <a:t>SE 48 %</a:t>
            </a:r>
          </a:p>
          <a:p>
            <a:r>
              <a:rPr lang="fi-FI" dirty="0"/>
              <a:t>NO 48 %</a:t>
            </a:r>
          </a:p>
        </p:txBody>
      </p:sp>
    </p:spTree>
    <p:extLst>
      <p:ext uri="{BB962C8B-B14F-4D97-AF65-F5344CB8AC3E}">
        <p14:creationId xmlns:p14="http://schemas.microsoft.com/office/powerpoint/2010/main" val="114673112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87A4"/>
                </a:solidFill>
                <a:cs typeface="Calibri Light"/>
              </a:rPr>
              <a:t>Radio and YouTube influenced decision to pay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0848" y="6382675"/>
            <a:ext cx="11619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GB" sz="1200" dirty="0"/>
              <a:t>Q19h. You have said that you don’t use a paid music streaming service such as Spotify or Apple Music. What are your main reasons for not using a paid subscription service?</a:t>
            </a:r>
          </a:p>
          <a:p>
            <a:r>
              <a:rPr lang="en-GB" sz="1200" dirty="0"/>
              <a:t>Base: Base: All not using a paid subscription service in the past 6 months (628)</a:t>
            </a:r>
            <a:r>
              <a:rPr lang="en-GB" sz="1200" dirty="0">
                <a:ea typeface="Segoe UI" panose="020B0502040204020203" pitchFamily="34" charset="0"/>
                <a:cs typeface="Segoe UI" panose="020B0502040204020203" pitchFamily="34" charset="0"/>
              </a:rPr>
              <a:t> *statement wordings have been summarised</a:t>
            </a:r>
            <a:endParaRPr lang="en-GB" sz="12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2015958"/>
              </p:ext>
            </p:extLst>
          </p:nvPr>
        </p:nvGraphicFramePr>
        <p:xfrm>
          <a:off x="460848" y="1792572"/>
          <a:ext cx="9782224" cy="4498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489931" y="6380826"/>
            <a:ext cx="1126273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306499" y="3370710"/>
            <a:ext cx="3446167" cy="2800767"/>
          </a:xfrm>
          <a:prstGeom prst="rect">
            <a:avLst/>
          </a:prstGeom>
          <a:noFill/>
          <a:ln w="6350">
            <a:solidFill>
              <a:schemeClr val="accent2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2"/>
                </a:solidFill>
              </a:rPr>
              <a:t>In Finland, </a:t>
            </a:r>
            <a:r>
              <a:rPr lang="en-GB" sz="1600" b="1" u="sng" dirty="0">
                <a:solidFill>
                  <a:schemeClr val="accent2"/>
                </a:solidFill>
              </a:rPr>
              <a:t>the main reasons for not using a paid audio subscription were the ready availability of music on YouTube and radio</a:t>
            </a:r>
            <a:r>
              <a:rPr lang="en-GB" sz="1600" dirty="0">
                <a:solidFill>
                  <a:schemeClr val="accent2"/>
                </a:solidFill>
              </a:rPr>
              <a:t>. The influence of these services were more of a barrier than the cost of audio streaming. </a:t>
            </a:r>
          </a:p>
          <a:p>
            <a:pPr algn="ctr"/>
            <a:endParaRPr lang="en-GB" sz="1600" dirty="0">
              <a:solidFill>
                <a:schemeClr val="accent2"/>
              </a:solidFill>
            </a:endParaRPr>
          </a:p>
          <a:p>
            <a:pPr algn="ctr"/>
            <a:r>
              <a:rPr lang="en-GB" sz="1600" dirty="0">
                <a:solidFill>
                  <a:schemeClr val="accent2"/>
                </a:solidFill>
              </a:rPr>
              <a:t>Some Finnish users felt that the benefits of paid streaming services were not strong enough to persuade them to pay. </a:t>
            </a:r>
          </a:p>
        </p:txBody>
      </p:sp>
      <p:sp>
        <p:nvSpPr>
          <p:cNvPr id="5" name="Ellipsi 4"/>
          <p:cNvSpPr/>
          <p:nvPr/>
        </p:nvSpPr>
        <p:spPr>
          <a:xfrm>
            <a:off x="1947333" y="1989667"/>
            <a:ext cx="2904067" cy="6434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22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9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30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411" name="Rectangle 11"/>
          <p:cNvSpPr>
            <a:spLocks noChangeArrowheads="1"/>
          </p:cNvSpPr>
          <p:nvPr/>
        </p:nvSpPr>
        <p:spPr bwMode="auto">
          <a:xfrm>
            <a:off x="234778" y="1566333"/>
            <a:ext cx="11850130" cy="182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</a:pPr>
            <a:br>
              <a:rPr lang="es-ES_tradnl" sz="5500" dirty="0">
                <a:solidFill>
                  <a:schemeClr val="bg1"/>
                </a:solidFill>
                <a:latin typeface="Drescher Grotesk BT Book"/>
              </a:rPr>
            </a:br>
            <a:r>
              <a:rPr lang="es-ES_tradnl" sz="3200" dirty="0">
                <a:solidFill>
                  <a:schemeClr val="bg1"/>
                </a:solidFill>
                <a:latin typeface="Drescher Grotesk BT Book"/>
              </a:rPr>
              <a:t>Kiitos! </a:t>
            </a:r>
            <a:br>
              <a:rPr lang="es-ES_tradnl" sz="3200" dirty="0">
                <a:solidFill>
                  <a:schemeClr val="bg1"/>
                </a:solidFill>
                <a:latin typeface="Drescher Grotesk BT Book"/>
              </a:rPr>
            </a:br>
            <a:br>
              <a:rPr lang="es-ES_tradnl" sz="1600" dirty="0">
                <a:solidFill>
                  <a:schemeClr val="bg1"/>
                </a:solidFill>
                <a:latin typeface="Drescher Grotesk BT Book"/>
              </a:rPr>
            </a:br>
            <a:endParaRPr lang="es-ES_tradnl" sz="1600" dirty="0">
              <a:solidFill>
                <a:schemeClr val="bg1"/>
              </a:solidFill>
              <a:latin typeface="Drescher Grotesk BT Book"/>
            </a:endParaRPr>
          </a:p>
          <a:p>
            <a:pPr algn="ctr">
              <a:lnSpc>
                <a:spcPct val="90000"/>
              </a:lnSpc>
            </a:pPr>
            <a:endParaRPr lang="es-ES_tradnl" sz="1600" dirty="0">
              <a:solidFill>
                <a:schemeClr val="bg1"/>
              </a:solidFill>
              <a:latin typeface="Drescher Grotesk BT Book"/>
            </a:endParaRPr>
          </a:p>
          <a:p>
            <a:pPr algn="ctr">
              <a:lnSpc>
                <a:spcPct val="90000"/>
              </a:lnSpc>
            </a:pPr>
            <a:r>
              <a:rPr lang="es-ES_tradnl" sz="1600" dirty="0">
                <a:solidFill>
                  <a:schemeClr val="accent3"/>
                </a:solidFill>
                <a:latin typeface="Drescher Grotesk BT Book"/>
                <a:hlinkClick r:id="rId3"/>
              </a:rPr>
              <a:t>antti.kotilainen@ifpi.fi</a:t>
            </a:r>
            <a:endParaRPr lang="es-ES_tradnl" sz="1600" dirty="0">
              <a:solidFill>
                <a:schemeClr val="accent3"/>
              </a:solidFill>
              <a:latin typeface="Drescher Grotesk BT Book"/>
            </a:endParaRPr>
          </a:p>
          <a:p>
            <a:pPr algn="ctr">
              <a:lnSpc>
                <a:spcPct val="90000"/>
              </a:lnSpc>
            </a:pPr>
            <a:r>
              <a:rPr lang="es-ES_tradnl" sz="1600" dirty="0">
                <a:solidFill>
                  <a:schemeClr val="accent3"/>
                </a:solidFill>
                <a:latin typeface="Drescher Grotesk BT Book"/>
                <a:hlinkClick r:id="rId4"/>
              </a:rPr>
              <a:t>www.ifpi.fi</a:t>
            </a:r>
            <a:endParaRPr lang="es-ES_tradnl" sz="1600" dirty="0">
              <a:solidFill>
                <a:schemeClr val="accent3"/>
              </a:solidFill>
              <a:latin typeface="Drescher Grotesk BT Book"/>
            </a:endParaRPr>
          </a:p>
          <a:p>
            <a:pPr algn="ctr">
              <a:lnSpc>
                <a:spcPct val="90000"/>
              </a:lnSpc>
            </a:pPr>
            <a:r>
              <a:rPr lang="es-ES_tradnl" sz="1600" dirty="0">
                <a:solidFill>
                  <a:schemeClr val="bg1"/>
                </a:solidFill>
                <a:latin typeface="Drescher Grotesk BT Book"/>
              </a:rPr>
              <a:t>+358 40 548 1781</a:t>
            </a:r>
          </a:p>
          <a:p>
            <a:pPr algn="ctr">
              <a:lnSpc>
                <a:spcPct val="90000"/>
              </a:lnSpc>
            </a:pPr>
            <a:endParaRPr lang="es-ES_tradnl" sz="1600" dirty="0">
              <a:solidFill>
                <a:schemeClr val="bg1"/>
              </a:solidFill>
              <a:latin typeface="Drescher Grotesk BT Book"/>
            </a:endParaRPr>
          </a:p>
          <a:p>
            <a:pPr algn="ctr">
              <a:lnSpc>
                <a:spcPct val="90000"/>
              </a:lnSpc>
            </a:pPr>
            <a:endParaRPr lang="es-ES_tradnl" sz="1600" dirty="0">
              <a:solidFill>
                <a:schemeClr val="bg1"/>
              </a:solidFill>
              <a:latin typeface="Drescher Grotesk BT Book"/>
            </a:endParaRPr>
          </a:p>
        </p:txBody>
      </p:sp>
      <p:pic>
        <p:nvPicPr>
          <p:cNvPr id="17412" name="Picture 26" descr="MT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7473" y="5654675"/>
            <a:ext cx="1657503" cy="82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0" descr="Ifp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0333" y="6010806"/>
            <a:ext cx="7762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9752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0" y="0"/>
            <a:ext cx="12192000" cy="1009082"/>
          </a:xfrm>
          <a:prstGeom prst="rect">
            <a:avLst/>
          </a:prstGeom>
          <a:solidFill>
            <a:srgbClr val="A400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2538102" y="155387"/>
            <a:ext cx="7614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Medium"/>
                <a:cs typeface="Franklin Gothic Medium"/>
              </a:rPr>
              <a:t>MARKKINAKEHITYS 2017 – KASVUA 8,4 %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179463" y="1182233"/>
            <a:ext cx="118873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2400" b="1" dirty="0">
                <a:latin typeface="Franklin Gothic Book" panose="020B0503020102020204" pitchFamily="34" charset="0"/>
              </a:rPr>
              <a:t>Veroton tukkumyynti - kokonaismyynti ja kehitys</a:t>
            </a:r>
          </a:p>
          <a:p>
            <a:pPr marL="800100" lvl="1" indent="-342900">
              <a:buFont typeface="Franklin Gothic Book" panose="020B0503020102020204" pitchFamily="34" charset="0"/>
              <a:buChar char="–"/>
            </a:pPr>
            <a:r>
              <a:rPr lang="fi-FI" sz="2400" b="1" dirty="0">
                <a:latin typeface="Franklin Gothic Book" panose="020B0503020102020204" pitchFamily="34" charset="0"/>
              </a:rPr>
              <a:t>Kasvua 8,4 % </a:t>
            </a:r>
          </a:p>
          <a:p>
            <a:pPr marL="800100" lvl="1" indent="-342900">
              <a:buFont typeface="Franklin Gothic Book" panose="020B0503020102020204" pitchFamily="34" charset="0"/>
              <a:buChar char="–"/>
            </a:pPr>
            <a:r>
              <a:rPr lang="fi-FI" sz="2400" dirty="0">
                <a:latin typeface="Franklin Gothic Book" panose="020B0503020102020204" pitchFamily="34" charset="0"/>
              </a:rPr>
              <a:t>Kokonaismyynnin kasvu voimakkainta 20 vuoteen (1997/12 %) </a:t>
            </a:r>
          </a:p>
          <a:p>
            <a:pPr marL="800100" lvl="1" indent="-342900">
              <a:buFont typeface="Franklin Gothic Book" panose="020B0503020102020204" pitchFamily="34" charset="0"/>
              <a:buChar char="–"/>
            </a:pPr>
            <a:r>
              <a:rPr lang="fi-FI" sz="2400" dirty="0">
                <a:latin typeface="Franklin Gothic Book" panose="020B0503020102020204" pitchFamily="34" charset="0"/>
              </a:rPr>
              <a:t>Arvo € 39,5 miljoonaa, arvossa jäätiin kuitenkin vielä v. 2013 tasosta € 41,8 miljoonaa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2400" b="1" dirty="0">
                <a:latin typeface="Franklin Gothic Book" panose="020B0503020102020204" pitchFamily="34" charset="0"/>
              </a:rPr>
              <a:t>Digitaaliset palvelut vs. tallennemyynti</a:t>
            </a:r>
          </a:p>
          <a:p>
            <a:pPr marL="800100" lvl="1" indent="-342900">
              <a:buFont typeface="Franklin Gothic Book" panose="020B0503020102020204" pitchFamily="34" charset="0"/>
              <a:buChar char="–"/>
            </a:pPr>
            <a:r>
              <a:rPr lang="fi-FI" sz="2400" dirty="0">
                <a:latin typeface="Franklin Gothic Book" panose="020B0503020102020204" pitchFamily="34" charset="0"/>
                <a:sym typeface="Wingdings" panose="05000000000000000000" pitchFamily="2" charset="2"/>
              </a:rPr>
              <a:t>Digitaalinen myynti kasvoi 19,6 %</a:t>
            </a:r>
          </a:p>
          <a:p>
            <a:pPr marL="800100" lvl="1" indent="-342900">
              <a:buFont typeface="Franklin Gothic Book" panose="020B0503020102020204" pitchFamily="34" charset="0"/>
              <a:buChar char="–"/>
            </a:pPr>
            <a:r>
              <a:rPr lang="fi-FI" sz="2400" dirty="0">
                <a:latin typeface="Franklin Gothic Book" panose="020B0503020102020204" pitchFamily="34" charset="0"/>
                <a:sym typeface="Wingdings" panose="05000000000000000000" pitchFamily="2" charset="2"/>
              </a:rPr>
              <a:t>Digitaaliset palveluiden markkinaosuus on 83 %</a:t>
            </a:r>
          </a:p>
          <a:p>
            <a:pPr marL="800100" lvl="1" indent="-342900">
              <a:buFont typeface="Franklin Gothic Book" panose="020B0503020102020204" pitchFamily="34" charset="0"/>
              <a:buChar char="–"/>
            </a:pPr>
            <a:r>
              <a:rPr lang="fi-FI" sz="2400" dirty="0">
                <a:latin typeface="Franklin Gothic Book" panose="020B0503020102020204" pitchFamily="34" charset="0"/>
                <a:sym typeface="Wingdings" panose="05000000000000000000" pitchFamily="2" charset="2"/>
              </a:rPr>
              <a:t>Tallennemyynti laski 25 % ja edustaa 17 % markkinasta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i-FI" sz="2400" b="1" dirty="0">
                <a:latin typeface="Franklin Gothic Book" panose="020B0503020102020204" pitchFamily="34" charset="0"/>
                <a:sym typeface="Wingdings" panose="05000000000000000000" pitchFamily="2" charset="2"/>
              </a:rPr>
              <a:t>Digitaalisen markkinakehitys </a:t>
            </a:r>
          </a:p>
          <a:p>
            <a:pPr marL="800100" lvl="1" indent="-342900">
              <a:buFont typeface="Franklin Gothic Book" panose="020B0503020102020204" pitchFamily="34" charset="0"/>
              <a:buChar char="–"/>
            </a:pPr>
            <a:r>
              <a:rPr lang="fi-FI" sz="2400" b="1" dirty="0">
                <a:latin typeface="Franklin Gothic Book" panose="020B0503020102020204" pitchFamily="34" charset="0"/>
                <a:sym typeface="Wingdings" panose="05000000000000000000" pitchFamily="2" charset="2"/>
              </a:rPr>
              <a:t>Suoratoiston </a:t>
            </a:r>
            <a:r>
              <a:rPr lang="fi-FI" sz="2400" dirty="0">
                <a:latin typeface="Franklin Gothic Book" panose="020B0503020102020204" pitchFamily="34" charset="0"/>
                <a:sym typeface="Wingdings" panose="05000000000000000000" pitchFamily="2" charset="2"/>
              </a:rPr>
              <a:t>osuus kokonaismarkkinasta 80 %</a:t>
            </a:r>
          </a:p>
          <a:p>
            <a:pPr marL="800100" lvl="1" indent="-342900">
              <a:buFont typeface="Franklin Gothic Book" panose="020B0503020102020204" pitchFamily="34" charset="0"/>
              <a:buChar char="–"/>
            </a:pPr>
            <a:r>
              <a:rPr lang="fi-FI" sz="2400" b="1" dirty="0">
                <a:latin typeface="Franklin Gothic Book" panose="020B0503020102020204" pitchFamily="34" charset="0"/>
                <a:sym typeface="Wingdings" panose="05000000000000000000" pitchFamily="2" charset="2"/>
              </a:rPr>
              <a:t>Latauskauppa</a:t>
            </a:r>
            <a:r>
              <a:rPr lang="fi-FI" sz="2400" dirty="0">
                <a:latin typeface="Franklin Gothic Book" panose="020B0503020102020204" pitchFamily="34" charset="0"/>
                <a:sym typeface="Wingdings" panose="05000000000000000000" pitchFamily="2" charset="2"/>
              </a:rPr>
              <a:t> laski 18,9 % =&gt; osuus kokonaismarkkinoista enää 3 %</a:t>
            </a:r>
          </a:p>
          <a:p>
            <a:pPr marL="800100" lvl="1" indent="-342900">
              <a:buFont typeface="Franklin Gothic Book" panose="020B0503020102020204" pitchFamily="34" charset="0"/>
              <a:buChar char="–"/>
            </a:pPr>
            <a:r>
              <a:rPr lang="fi-FI" sz="2400" dirty="0">
                <a:latin typeface="Franklin Gothic Book" panose="020B0503020102020204" pitchFamily="34" charset="0"/>
                <a:sym typeface="Wingdings" panose="05000000000000000000" pitchFamily="2" charset="2"/>
              </a:rPr>
              <a:t>Videostriimaus-korvaukset alhaiset niiden suureen suosioon verrattuna, taustalla ns. arvokuilu-ongelma.</a:t>
            </a:r>
          </a:p>
        </p:txBody>
      </p:sp>
    </p:spTree>
    <p:extLst>
      <p:ext uri="{BB962C8B-B14F-4D97-AF65-F5344CB8AC3E}">
        <p14:creationId xmlns:p14="http://schemas.microsoft.com/office/powerpoint/2010/main" val="4062577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66850" y="-131074"/>
            <a:ext cx="9549493" cy="945902"/>
          </a:xfrm>
        </p:spPr>
        <p:txBody>
          <a:bodyPr/>
          <a:lstStyle/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0" y="-125284"/>
            <a:ext cx="12192000" cy="1009082"/>
          </a:xfrm>
          <a:prstGeom prst="rect">
            <a:avLst/>
          </a:prstGeom>
          <a:solidFill>
            <a:srgbClr val="A400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400" dirty="0"/>
              <a:t>DIGIMYYNNIN KEHITYS</a:t>
            </a:r>
          </a:p>
        </p:txBody>
      </p:sp>
      <p:pic>
        <p:nvPicPr>
          <p:cNvPr id="10" name="Sisällön paikkamerkki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132" y="1146357"/>
            <a:ext cx="8297204" cy="5324844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8460336" y="1208007"/>
            <a:ext cx="36405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Vuosi 2014 oli ensimmäinen, jolloin digitaalinen myynti (51 %) ylitti fyysisen. </a:t>
            </a:r>
          </a:p>
          <a:p>
            <a:endParaRPr lang="fi-FI" sz="2400" dirty="0"/>
          </a:p>
          <a:p>
            <a:r>
              <a:rPr lang="fi-FI" sz="2400" dirty="0"/>
              <a:t>Ruotsissa vastaava tapahtui v. 2011, Norjassa ja Tanskassa v. 2012.</a:t>
            </a:r>
          </a:p>
        </p:txBody>
      </p:sp>
    </p:spTree>
    <p:extLst>
      <p:ext uri="{BB962C8B-B14F-4D97-AF65-F5344CB8AC3E}">
        <p14:creationId xmlns:p14="http://schemas.microsoft.com/office/powerpoint/2010/main" val="501528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0" y="-11154"/>
            <a:ext cx="12192000" cy="1009082"/>
          </a:xfrm>
          <a:prstGeom prst="rect">
            <a:avLst/>
          </a:prstGeom>
          <a:solidFill>
            <a:srgbClr val="A400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1579142" y="179289"/>
            <a:ext cx="8886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Medium"/>
                <a:cs typeface="Franklin Gothic Medium"/>
              </a:rPr>
              <a:t>KOKONAISMYYNNIN KEHITYS 10 V.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2700"/>
            <a:ext cx="11928021" cy="550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10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66850" y="-131074"/>
            <a:ext cx="9549493" cy="945902"/>
          </a:xfrm>
        </p:spPr>
        <p:txBody>
          <a:bodyPr/>
          <a:lstStyle/>
          <a:p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026" y="1085850"/>
            <a:ext cx="6398257" cy="5494564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6719207" y="1085851"/>
            <a:ext cx="54727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2007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dirty="0"/>
              <a:t>6,1 Milj. </a:t>
            </a:r>
            <a:r>
              <a:rPr lang="fi-FI" dirty="0" err="1"/>
              <a:t>CD-levyä</a:t>
            </a:r>
            <a:r>
              <a:rPr lang="fi-FI" dirty="0"/>
              <a:t> ja 10.000 vinyyliä.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/>
              <a:t>Myydyin</a:t>
            </a:r>
            <a:r>
              <a:rPr lang="en-US" dirty="0"/>
              <a:t> </a:t>
            </a:r>
            <a:r>
              <a:rPr lang="en-US" dirty="0" err="1"/>
              <a:t>albumi</a:t>
            </a:r>
            <a:r>
              <a:rPr lang="en-US" dirty="0"/>
              <a:t> </a:t>
            </a:r>
            <a:r>
              <a:rPr lang="en-US" dirty="0" err="1"/>
              <a:t>Nightwishin</a:t>
            </a:r>
            <a:r>
              <a:rPr lang="en-US" dirty="0"/>
              <a:t> Dark Passion Play 109.602 </a:t>
            </a:r>
            <a:r>
              <a:rPr lang="en-US" dirty="0" err="1"/>
              <a:t>kpl</a:t>
            </a:r>
            <a:r>
              <a:rPr lang="en-US" dirty="0"/>
              <a:t>.</a:t>
            </a:r>
            <a:endParaRPr lang="fi-FI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dirty="0"/>
              <a:t>Digitaalisesta myynnistä puolet latauskauppaa (</a:t>
            </a:r>
            <a:r>
              <a:rPr lang="fi-FI" dirty="0" err="1"/>
              <a:t>Itunes</a:t>
            </a:r>
            <a:r>
              <a:rPr lang="fi-FI" dirty="0"/>
              <a:t>) ja puolet puhelimien soittoääniä. </a:t>
            </a:r>
          </a:p>
          <a:p>
            <a:br>
              <a:rPr lang="fi-FI" dirty="0"/>
            </a:br>
            <a:endParaRPr lang="fi-FI" dirty="0"/>
          </a:p>
          <a:p>
            <a:r>
              <a:rPr lang="fi-FI" b="1" dirty="0"/>
              <a:t>2017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dirty="0"/>
              <a:t>885.227 kpl </a:t>
            </a:r>
            <a:r>
              <a:rPr lang="fi-FI" dirty="0" err="1"/>
              <a:t>CD-levyä</a:t>
            </a:r>
            <a:r>
              <a:rPr lang="fi-FI" dirty="0"/>
              <a:t> ja 90.263 vinyyliä.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dirty="0"/>
              <a:t>Digitaalisesta myynnistä 91 %  suoratoistopalveluista kuten </a:t>
            </a:r>
            <a:r>
              <a:rPr lang="fi-FI" dirty="0" err="1"/>
              <a:t>Spotify</a:t>
            </a:r>
            <a:r>
              <a:rPr lang="fi-FI" dirty="0"/>
              <a:t>, Apple ja </a:t>
            </a:r>
            <a:r>
              <a:rPr lang="fi-FI" dirty="0" err="1"/>
              <a:t>Deezer</a:t>
            </a:r>
            <a:r>
              <a:rPr lang="fi-FI" dirty="0"/>
              <a:t>, latauskauppaa 3 % ja loput 6 % YouTube-tyyppisistä videopalveluista.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dirty="0" err="1"/>
              <a:t>Striimatuin</a:t>
            </a:r>
            <a:r>
              <a:rPr lang="fi-FI" dirty="0"/>
              <a:t> biisi </a:t>
            </a:r>
            <a:r>
              <a:rPr lang="fi-FI" dirty="0" err="1"/>
              <a:t>Ed</a:t>
            </a:r>
            <a:r>
              <a:rPr lang="fi-FI" dirty="0"/>
              <a:t> </a:t>
            </a:r>
            <a:r>
              <a:rPr lang="fi-FI" dirty="0" err="1"/>
              <a:t>Sheeran</a:t>
            </a:r>
            <a:r>
              <a:rPr lang="fi-FI" dirty="0"/>
              <a:t> –  </a:t>
            </a:r>
            <a:r>
              <a:rPr lang="fi-FI" dirty="0" err="1"/>
              <a:t>Shape</a:t>
            </a:r>
            <a:r>
              <a:rPr lang="fi-FI" dirty="0"/>
              <a:t> Oy </a:t>
            </a:r>
            <a:r>
              <a:rPr lang="fi-FI" dirty="0" err="1"/>
              <a:t>You</a:t>
            </a:r>
            <a:r>
              <a:rPr lang="fi-FI" dirty="0"/>
              <a:t> 16,2 miljoonaa </a:t>
            </a:r>
            <a:r>
              <a:rPr lang="fi-FI" dirty="0" err="1"/>
              <a:t>striimiä</a:t>
            </a:r>
            <a:r>
              <a:rPr lang="fi-FI" dirty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dirty="0"/>
              <a:t>Myydyin albumi Haloo Helsinki – Hulluuden </a:t>
            </a:r>
            <a:r>
              <a:rPr lang="fi-FI" dirty="0" err="1"/>
              <a:t>Highway</a:t>
            </a:r>
            <a:r>
              <a:rPr lang="fi-FI" dirty="0"/>
              <a:t> 51.239 kpl </a:t>
            </a:r>
          </a:p>
          <a:p>
            <a:endParaRPr lang="fi-FI" dirty="0"/>
          </a:p>
          <a:p>
            <a:endParaRPr lang="fi-FI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fi-FI" dirty="0"/>
          </a:p>
        </p:txBody>
      </p:sp>
      <p:sp>
        <p:nvSpPr>
          <p:cNvPr id="8" name="Suorakulmio 7"/>
          <p:cNvSpPr/>
          <p:nvPr/>
        </p:nvSpPr>
        <p:spPr>
          <a:xfrm>
            <a:off x="0" y="-125284"/>
            <a:ext cx="12192000" cy="1009082"/>
          </a:xfrm>
          <a:prstGeom prst="rect">
            <a:avLst/>
          </a:prstGeom>
          <a:solidFill>
            <a:srgbClr val="A400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400" dirty="0"/>
              <a:t>FORMAATTIEN MUUTOS 2007 - 2017</a:t>
            </a:r>
          </a:p>
        </p:txBody>
      </p:sp>
    </p:spTree>
    <p:extLst>
      <p:ext uri="{BB962C8B-B14F-4D97-AF65-F5344CB8AC3E}">
        <p14:creationId xmlns:p14="http://schemas.microsoft.com/office/powerpoint/2010/main" val="43614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Kuva 33">
            <a:extLst>
              <a:ext uri="{FF2B5EF4-FFF2-40B4-BE49-F238E27FC236}">
                <a16:creationId xmlns:a16="http://schemas.microsoft.com/office/drawing/2014/main" id="{AF9A3B8C-99AE-BF49-8165-78107F7667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667" y="3503548"/>
            <a:ext cx="6273333" cy="2773474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AF9A3B8C-99AE-BF49-8165-78107F7667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312" y="551617"/>
            <a:ext cx="6273333" cy="2773474"/>
          </a:xfrm>
          <a:prstGeom prst="rect">
            <a:avLst/>
          </a:prstGeom>
        </p:spPr>
      </p:pic>
      <p:pic>
        <p:nvPicPr>
          <p:cNvPr id="33" name="Kuva 32">
            <a:extLst>
              <a:ext uri="{FF2B5EF4-FFF2-40B4-BE49-F238E27FC236}">
                <a16:creationId xmlns:a16="http://schemas.microsoft.com/office/drawing/2014/main" id="{AF9A3B8C-99AE-BF49-8165-78107F7667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5" y="3509433"/>
            <a:ext cx="6273333" cy="2773474"/>
          </a:xfrm>
          <a:prstGeom prst="rect">
            <a:avLst/>
          </a:prstGeom>
        </p:spPr>
      </p:pic>
      <p:pic>
        <p:nvPicPr>
          <p:cNvPr id="32" name="Kuva 31">
            <a:extLst>
              <a:ext uri="{FF2B5EF4-FFF2-40B4-BE49-F238E27FC236}">
                <a16:creationId xmlns:a16="http://schemas.microsoft.com/office/drawing/2014/main" id="{AF9A3B8C-99AE-BF49-8165-78107F7667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00" y="1339087"/>
            <a:ext cx="5324609" cy="2773474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5587713" y="202162"/>
            <a:ext cx="5037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TOP 10 SINGLET 2017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7BC1936-D36B-F746-91D5-25433FC374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342" y="324668"/>
            <a:ext cx="737367" cy="325994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559" y="942573"/>
            <a:ext cx="491698" cy="491698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65" y="1507182"/>
            <a:ext cx="488027" cy="488027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296" y="2163573"/>
            <a:ext cx="491698" cy="491698"/>
          </a:xfrm>
          <a:prstGeom prst="rect">
            <a:avLst/>
          </a:prstGeom>
        </p:spPr>
      </p:pic>
      <p:sp>
        <p:nvSpPr>
          <p:cNvPr id="12" name="Tekstiruutu 11"/>
          <p:cNvSpPr txBox="1"/>
          <p:nvPr/>
        </p:nvSpPr>
        <p:spPr>
          <a:xfrm>
            <a:off x="6182994" y="1052492"/>
            <a:ext cx="5926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1. </a:t>
            </a:r>
            <a:r>
              <a:rPr lang="fi-FI" sz="1400" dirty="0" err="1"/>
              <a:t>Ed</a:t>
            </a:r>
            <a:r>
              <a:rPr lang="fi-FI" sz="1400" dirty="0"/>
              <a:t> </a:t>
            </a:r>
            <a:r>
              <a:rPr lang="fi-FI" sz="1400" dirty="0" err="1"/>
              <a:t>Sheeran</a:t>
            </a:r>
            <a:r>
              <a:rPr lang="fi-FI" sz="1400" dirty="0"/>
              <a:t> – </a:t>
            </a:r>
            <a:r>
              <a:rPr lang="fi-FI" sz="1400" dirty="0" err="1"/>
              <a:t>Shape</a:t>
            </a:r>
            <a:r>
              <a:rPr lang="fi-FI" sz="1400" dirty="0"/>
              <a:t> Of </a:t>
            </a:r>
            <a:r>
              <a:rPr lang="fi-FI" sz="1400" dirty="0" err="1"/>
              <a:t>You</a:t>
            </a:r>
            <a:r>
              <a:rPr lang="fi-FI" sz="1400" dirty="0"/>
              <a:t> </a:t>
            </a:r>
            <a:r>
              <a:rPr lang="en-US" sz="1200" dirty="0"/>
              <a:t>Warner Music   </a:t>
            </a:r>
            <a:endParaRPr lang="fi-FI" sz="1200" dirty="0"/>
          </a:p>
        </p:txBody>
      </p:sp>
      <p:sp>
        <p:nvSpPr>
          <p:cNvPr id="13" name="Tekstiruutu 12"/>
          <p:cNvSpPr txBox="1"/>
          <p:nvPr/>
        </p:nvSpPr>
        <p:spPr>
          <a:xfrm>
            <a:off x="6186257" y="1580333"/>
            <a:ext cx="5268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2. Luis </a:t>
            </a:r>
            <a:r>
              <a:rPr lang="fi-FI" sz="1400" dirty="0" err="1"/>
              <a:t>Fonsi</a:t>
            </a:r>
            <a:r>
              <a:rPr lang="fi-FI" sz="1400" dirty="0"/>
              <a:t>, </a:t>
            </a:r>
            <a:r>
              <a:rPr lang="fi-FI" sz="1400" dirty="0" err="1"/>
              <a:t>Daddy</a:t>
            </a:r>
            <a:r>
              <a:rPr lang="fi-FI" sz="1400" dirty="0"/>
              <a:t> </a:t>
            </a:r>
            <a:r>
              <a:rPr lang="fi-FI" sz="1400" dirty="0" err="1"/>
              <a:t>Yankee</a:t>
            </a:r>
            <a:r>
              <a:rPr lang="fi-FI" sz="1400" dirty="0"/>
              <a:t> – </a:t>
            </a:r>
            <a:r>
              <a:rPr lang="fi-FI" sz="1400" dirty="0" err="1"/>
              <a:t>Despacito</a:t>
            </a:r>
            <a:r>
              <a:rPr lang="fi-FI" sz="1400" dirty="0"/>
              <a:t> (</a:t>
            </a:r>
            <a:r>
              <a:rPr lang="fi-FI" sz="1400" dirty="0" err="1"/>
              <a:t>Remix</a:t>
            </a:r>
            <a:r>
              <a:rPr lang="fi-FI" sz="1400" dirty="0"/>
              <a:t>) [</a:t>
            </a:r>
            <a:r>
              <a:rPr lang="fi-FI" sz="1400" dirty="0" err="1"/>
              <a:t>feat</a:t>
            </a:r>
            <a:r>
              <a:rPr lang="fi-FI" sz="1400" dirty="0"/>
              <a:t>. Justin </a:t>
            </a:r>
            <a:r>
              <a:rPr lang="fi-FI" sz="1400" dirty="0" err="1"/>
              <a:t>Bieber</a:t>
            </a:r>
            <a:r>
              <a:rPr lang="fi-FI" sz="1400" dirty="0"/>
              <a:t>] </a:t>
            </a:r>
          </a:p>
          <a:p>
            <a:r>
              <a:rPr lang="fi-FI" sz="1400" dirty="0"/>
              <a:t>     </a:t>
            </a:r>
            <a:r>
              <a:rPr lang="fi-FI" sz="1200" dirty="0"/>
              <a:t>Universal Music </a:t>
            </a:r>
            <a:endParaRPr lang="fi-FI" sz="1400" dirty="0"/>
          </a:p>
        </p:txBody>
      </p:sp>
      <p:sp>
        <p:nvSpPr>
          <p:cNvPr id="14" name="Tekstiruutu 13"/>
          <p:cNvSpPr txBox="1"/>
          <p:nvPr/>
        </p:nvSpPr>
        <p:spPr>
          <a:xfrm>
            <a:off x="1701579" y="25444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sp>
        <p:nvSpPr>
          <p:cNvPr id="15" name="Tekstiruutu 14"/>
          <p:cNvSpPr txBox="1"/>
          <p:nvPr/>
        </p:nvSpPr>
        <p:spPr>
          <a:xfrm>
            <a:off x="6167184" y="2248469"/>
            <a:ext cx="4599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3. Reino Nordin – Antaudun</a:t>
            </a:r>
            <a:r>
              <a:rPr lang="en-US" sz="1200" dirty="0"/>
              <a:t> PME Records / Warner Music Finland</a:t>
            </a:r>
            <a:endParaRPr lang="fi-FI" sz="1200" dirty="0"/>
          </a:p>
        </p:txBody>
      </p:sp>
      <p:pic>
        <p:nvPicPr>
          <p:cNvPr id="16" name="Kuva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229" y="2761084"/>
            <a:ext cx="491698" cy="491698"/>
          </a:xfrm>
          <a:prstGeom prst="rect">
            <a:avLst/>
          </a:prstGeom>
        </p:spPr>
      </p:pic>
      <p:sp>
        <p:nvSpPr>
          <p:cNvPr id="17" name="Tekstiruutu 16"/>
          <p:cNvSpPr txBox="1"/>
          <p:nvPr/>
        </p:nvSpPr>
        <p:spPr>
          <a:xfrm>
            <a:off x="6182994" y="2828662"/>
            <a:ext cx="4484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4. Antti Tuisku – Rahan </a:t>
            </a:r>
            <a:r>
              <a:rPr lang="fi-FI" sz="1400" dirty="0" err="1"/>
              <a:t>Takii</a:t>
            </a:r>
            <a:r>
              <a:rPr lang="en-US" sz="1400" dirty="0"/>
              <a:t> </a:t>
            </a:r>
            <a:r>
              <a:rPr lang="en-US" sz="1200" dirty="0"/>
              <a:t> Warner Music Finland</a:t>
            </a:r>
            <a:r>
              <a:rPr lang="fi-FI" sz="1200" dirty="0"/>
              <a:t> </a:t>
            </a:r>
            <a:endParaRPr lang="fi-FI" dirty="0"/>
          </a:p>
        </p:txBody>
      </p:sp>
      <p:pic>
        <p:nvPicPr>
          <p:cNvPr id="18" name="Kuva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470" y="3343216"/>
            <a:ext cx="490457" cy="490457"/>
          </a:xfrm>
          <a:prstGeom prst="rect">
            <a:avLst/>
          </a:prstGeom>
        </p:spPr>
      </p:pic>
      <p:sp>
        <p:nvSpPr>
          <p:cNvPr id="19" name="Tekstiruutu 18"/>
          <p:cNvSpPr txBox="1"/>
          <p:nvPr/>
        </p:nvSpPr>
        <p:spPr>
          <a:xfrm>
            <a:off x="6198765" y="3398242"/>
            <a:ext cx="4531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5.Post Malone – </a:t>
            </a:r>
            <a:r>
              <a:rPr lang="en-US" sz="1400" dirty="0" err="1"/>
              <a:t>Rockstar</a:t>
            </a:r>
            <a:r>
              <a:rPr lang="en-US" sz="1400" dirty="0"/>
              <a:t> (feat. 21 Savage) </a:t>
            </a:r>
            <a:r>
              <a:rPr lang="fi-FI" sz="1200" dirty="0"/>
              <a:t>Universal Music  </a:t>
            </a:r>
          </a:p>
        </p:txBody>
      </p:sp>
      <p:pic>
        <p:nvPicPr>
          <p:cNvPr id="20" name="Kuva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296" y="3906879"/>
            <a:ext cx="486612" cy="486612"/>
          </a:xfrm>
          <a:prstGeom prst="rect">
            <a:avLst/>
          </a:prstGeom>
        </p:spPr>
      </p:pic>
      <p:sp>
        <p:nvSpPr>
          <p:cNvPr id="21" name="Tekstiruutu 20"/>
          <p:cNvSpPr txBox="1"/>
          <p:nvPr/>
        </p:nvSpPr>
        <p:spPr>
          <a:xfrm>
            <a:off x="6198765" y="3989966"/>
            <a:ext cx="5831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6. Robin – </a:t>
            </a:r>
            <a:r>
              <a:rPr lang="fi-FI" sz="1400" dirty="0" err="1"/>
              <a:t>Hula</a:t>
            </a:r>
            <a:r>
              <a:rPr lang="fi-FI" sz="1400" dirty="0"/>
              <a:t> </a:t>
            </a:r>
            <a:r>
              <a:rPr lang="fi-FI" sz="1400" dirty="0" err="1"/>
              <a:t>Hula</a:t>
            </a:r>
            <a:r>
              <a:rPr lang="fi-FI" sz="1400" dirty="0"/>
              <a:t> (</a:t>
            </a:r>
            <a:r>
              <a:rPr lang="fi-FI" sz="1400" dirty="0" err="1"/>
              <a:t>feat</a:t>
            </a:r>
            <a:r>
              <a:rPr lang="fi-FI" sz="1400" dirty="0"/>
              <a:t>. Nelli </a:t>
            </a:r>
            <a:r>
              <a:rPr lang="fi-FI" sz="1400" dirty="0" err="1"/>
              <a:t>Matula</a:t>
            </a:r>
            <a:r>
              <a:rPr lang="fi-FI" sz="1200" dirty="0"/>
              <a:t>) Universal Music Finland </a:t>
            </a:r>
          </a:p>
        </p:txBody>
      </p:sp>
      <p:pic>
        <p:nvPicPr>
          <p:cNvPr id="22" name="Kuva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296" y="4479988"/>
            <a:ext cx="491698" cy="491698"/>
          </a:xfrm>
          <a:prstGeom prst="rect">
            <a:avLst/>
          </a:prstGeom>
        </p:spPr>
      </p:pic>
      <p:sp>
        <p:nvSpPr>
          <p:cNvPr id="23" name="Tekstiruutu 22"/>
          <p:cNvSpPr txBox="1"/>
          <p:nvPr/>
        </p:nvSpPr>
        <p:spPr>
          <a:xfrm>
            <a:off x="6198765" y="4531621"/>
            <a:ext cx="5136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7. </a:t>
            </a:r>
            <a:r>
              <a:rPr lang="fi-FI" sz="1400" dirty="0" err="1"/>
              <a:t>Evelina</a:t>
            </a:r>
            <a:r>
              <a:rPr lang="fi-FI" sz="1400" dirty="0"/>
              <a:t> – </a:t>
            </a:r>
            <a:r>
              <a:rPr lang="fi-FI" sz="1400" dirty="0" err="1"/>
              <a:t>Kylmii</a:t>
            </a:r>
            <a:r>
              <a:rPr lang="fi-FI" sz="1400" dirty="0"/>
              <a:t> Väreitä </a:t>
            </a:r>
            <a:r>
              <a:rPr lang="fi-FI" sz="1200" dirty="0"/>
              <a:t>Universal Music Finland </a:t>
            </a:r>
          </a:p>
        </p:txBody>
      </p:sp>
      <p:pic>
        <p:nvPicPr>
          <p:cNvPr id="24" name="Kuva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28" y="5012466"/>
            <a:ext cx="496299" cy="496299"/>
          </a:xfrm>
          <a:prstGeom prst="rect">
            <a:avLst/>
          </a:prstGeom>
        </p:spPr>
      </p:pic>
      <p:sp>
        <p:nvSpPr>
          <p:cNvPr id="25" name="Tekstiruutu 24"/>
          <p:cNvSpPr txBox="1"/>
          <p:nvPr/>
        </p:nvSpPr>
        <p:spPr>
          <a:xfrm>
            <a:off x="6198765" y="5093028"/>
            <a:ext cx="5371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8. Antti Tuisku – Hanuri (</a:t>
            </a:r>
            <a:r>
              <a:rPr lang="fi-FI" sz="1400" dirty="0" err="1"/>
              <a:t>feat</a:t>
            </a:r>
            <a:r>
              <a:rPr lang="fi-FI" sz="1400" dirty="0"/>
              <a:t>. </a:t>
            </a:r>
            <a:r>
              <a:rPr lang="fi-FI" sz="1400" dirty="0" err="1"/>
              <a:t>Boyat</a:t>
            </a:r>
            <a:r>
              <a:rPr lang="fi-FI" sz="1400" dirty="0"/>
              <a:t>) </a:t>
            </a:r>
            <a:r>
              <a:rPr lang="en-US" sz="1200" dirty="0"/>
              <a:t>Warner Music Finland</a:t>
            </a:r>
            <a:endParaRPr lang="fi-FI" sz="1200" dirty="0"/>
          </a:p>
        </p:txBody>
      </p:sp>
      <p:sp>
        <p:nvSpPr>
          <p:cNvPr id="26" name="Tekstiruutu 25"/>
          <p:cNvSpPr txBox="1"/>
          <p:nvPr/>
        </p:nvSpPr>
        <p:spPr>
          <a:xfrm>
            <a:off x="6198765" y="5653172"/>
            <a:ext cx="4944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9. </a:t>
            </a:r>
            <a:r>
              <a:rPr lang="en-US" sz="1400" dirty="0" err="1"/>
              <a:t>Axwell</a:t>
            </a:r>
            <a:r>
              <a:rPr lang="en-US" sz="1400" dirty="0"/>
              <a:t> /\ </a:t>
            </a:r>
            <a:r>
              <a:rPr lang="en-US" sz="1400" dirty="0" err="1"/>
              <a:t>Ingrossi</a:t>
            </a:r>
            <a:r>
              <a:rPr lang="en-US" sz="1400" dirty="0"/>
              <a:t> – More Than You Know </a:t>
            </a:r>
            <a:r>
              <a:rPr lang="fi-FI" sz="1200" dirty="0"/>
              <a:t> Universal Music Finland</a:t>
            </a:r>
            <a:r>
              <a:rPr lang="en-US" sz="1200" dirty="0"/>
              <a:t> </a:t>
            </a:r>
            <a:endParaRPr lang="fi-FI" sz="1200" dirty="0"/>
          </a:p>
        </p:txBody>
      </p:sp>
      <p:pic>
        <p:nvPicPr>
          <p:cNvPr id="27" name="Kuva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405" y="5600622"/>
            <a:ext cx="499360" cy="499360"/>
          </a:xfrm>
          <a:prstGeom prst="rect">
            <a:avLst/>
          </a:prstGeom>
        </p:spPr>
      </p:pic>
      <p:pic>
        <p:nvPicPr>
          <p:cNvPr id="29" name="Kuva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229" y="6214579"/>
            <a:ext cx="500551" cy="500551"/>
          </a:xfrm>
          <a:prstGeom prst="rect">
            <a:avLst/>
          </a:prstGeom>
        </p:spPr>
      </p:pic>
      <p:sp>
        <p:nvSpPr>
          <p:cNvPr id="30" name="Tekstiruutu 29"/>
          <p:cNvSpPr txBox="1"/>
          <p:nvPr/>
        </p:nvSpPr>
        <p:spPr>
          <a:xfrm>
            <a:off x="6186257" y="6277022"/>
            <a:ext cx="47576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10. Haloo Helsinki! – Hulluuden </a:t>
            </a:r>
            <a:r>
              <a:rPr lang="fi-FI" sz="1400" dirty="0" err="1"/>
              <a:t>Highway</a:t>
            </a:r>
            <a:r>
              <a:rPr lang="fi-FI" sz="1400" dirty="0"/>
              <a:t> </a:t>
            </a:r>
            <a:r>
              <a:rPr lang="fi-FI" sz="1200" dirty="0"/>
              <a:t>Ratas Music / Sony Music Finland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480884" y="4769625"/>
            <a:ext cx="4086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TOP 10 listaukset perustuvat Suomen Virallisen Listan koostamisen yhteydessä kerättyihin tietoihin. </a:t>
            </a:r>
          </a:p>
          <a:p>
            <a:r>
              <a:rPr lang="fi-FI" sz="1200" dirty="0"/>
              <a:t>Single- ja albumilistaukset sisältävät CD-ja vinyylimyynnin lisäksi latausmyynnit sekä </a:t>
            </a:r>
            <a:r>
              <a:rPr lang="fi-FI" sz="1200" dirty="0" err="1"/>
              <a:t>striimaukset</a:t>
            </a:r>
            <a:r>
              <a:rPr lang="fi-FI" sz="1200" dirty="0"/>
              <a:t>. </a:t>
            </a:r>
          </a:p>
          <a:p>
            <a:r>
              <a:rPr lang="fi-FI" sz="1200" dirty="0"/>
              <a:t>Vinyylilistaus perustuu Listaliikkeiden ilmoittamiin vinyyliäänitteiden myyntitietoihin.</a:t>
            </a:r>
          </a:p>
          <a:p>
            <a:r>
              <a:rPr lang="fi-FI" sz="1200" dirty="0"/>
              <a:t>Lisätietoa mm. Listaliikkeistä: </a:t>
            </a:r>
            <a:r>
              <a:rPr lang="fi-FI" sz="1200" dirty="0">
                <a:hlinkClick r:id="rId14"/>
              </a:rPr>
              <a:t>www.suomenvirallinenlista.fi</a:t>
            </a:r>
            <a:endParaRPr lang="fi-FI" sz="1200" dirty="0"/>
          </a:p>
          <a:p>
            <a:r>
              <a:rPr lang="fi-FI" sz="1200" dirty="0"/>
              <a:t>		#listaykkönen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565134" y="682023"/>
            <a:ext cx="34921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/>
              <a:t>VUODEN 2017 MYYDYIMMÄT ÄÄNITTEET</a:t>
            </a:r>
          </a:p>
        </p:txBody>
      </p:sp>
    </p:spTree>
    <p:extLst>
      <p:ext uri="{BB962C8B-B14F-4D97-AF65-F5344CB8AC3E}">
        <p14:creationId xmlns:p14="http://schemas.microsoft.com/office/powerpoint/2010/main" val="2063262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Kuva 52">
            <a:extLst>
              <a:ext uri="{FF2B5EF4-FFF2-40B4-BE49-F238E27FC236}">
                <a16:creationId xmlns:a16="http://schemas.microsoft.com/office/drawing/2014/main" id="{AF9A3B8C-99AE-BF49-8165-78107F7667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325" y="3544031"/>
            <a:ext cx="6188825" cy="2736112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AF9A3B8C-99AE-BF49-8165-78107F7667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326" y="557339"/>
            <a:ext cx="6188825" cy="2736112"/>
          </a:xfrm>
          <a:prstGeom prst="rect">
            <a:avLst/>
          </a:prstGeom>
        </p:spPr>
      </p:pic>
      <p:pic>
        <p:nvPicPr>
          <p:cNvPr id="54" name="Kuva 53">
            <a:extLst>
              <a:ext uri="{FF2B5EF4-FFF2-40B4-BE49-F238E27FC236}">
                <a16:creationId xmlns:a16="http://schemas.microsoft.com/office/drawing/2014/main" id="{AF9A3B8C-99AE-BF49-8165-78107F7667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2" y="3557293"/>
            <a:ext cx="6188825" cy="2736112"/>
          </a:xfrm>
          <a:prstGeom prst="rect">
            <a:avLst/>
          </a:prstGeom>
        </p:spPr>
      </p:pic>
      <p:pic>
        <p:nvPicPr>
          <p:cNvPr id="55" name="Kuva 54">
            <a:extLst>
              <a:ext uri="{FF2B5EF4-FFF2-40B4-BE49-F238E27FC236}">
                <a16:creationId xmlns:a16="http://schemas.microsoft.com/office/drawing/2014/main" id="{AF9A3B8C-99AE-BF49-8165-78107F7667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3" y="534621"/>
            <a:ext cx="6188825" cy="2736112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248604" y="219658"/>
            <a:ext cx="5037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TOP 10 ALBUMIT 2017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75" y="885260"/>
            <a:ext cx="490245" cy="490245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823962" y="967692"/>
            <a:ext cx="5589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1. Haloo Helsinki! – Hulluuden </a:t>
            </a:r>
            <a:r>
              <a:rPr lang="fi-FI" sz="1400" dirty="0" err="1"/>
              <a:t>Highway</a:t>
            </a:r>
            <a:r>
              <a:rPr lang="fi-FI" sz="1400" dirty="0"/>
              <a:t>  </a:t>
            </a:r>
            <a:r>
              <a:rPr lang="fi-FI" sz="1200" dirty="0"/>
              <a:t>Ratas Music / Sony Music Finland</a:t>
            </a:r>
            <a:r>
              <a:rPr lang="fi-FI" sz="1400" dirty="0"/>
              <a:t> 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75" y="1446863"/>
            <a:ext cx="487112" cy="487112"/>
          </a:xfrm>
          <a:prstGeom prst="rect">
            <a:avLst/>
          </a:prstGeom>
        </p:spPr>
      </p:pic>
      <p:sp>
        <p:nvSpPr>
          <p:cNvPr id="8" name="Tekstiruutu 7"/>
          <p:cNvSpPr txBox="1"/>
          <p:nvPr/>
        </p:nvSpPr>
        <p:spPr>
          <a:xfrm>
            <a:off x="823962" y="1483209"/>
            <a:ext cx="3816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2. </a:t>
            </a:r>
            <a:r>
              <a:rPr lang="fi-FI" sz="1400" dirty="0" err="1"/>
              <a:t>Ed</a:t>
            </a:r>
            <a:r>
              <a:rPr lang="fi-FI" sz="1400" dirty="0"/>
              <a:t> </a:t>
            </a:r>
            <a:r>
              <a:rPr lang="fi-FI" sz="1400" dirty="0" err="1"/>
              <a:t>Sheeran</a:t>
            </a:r>
            <a:r>
              <a:rPr lang="fi-FI" sz="1400" dirty="0"/>
              <a:t> – ÷  </a:t>
            </a:r>
            <a:r>
              <a:rPr lang="fi-FI" sz="1200" dirty="0"/>
              <a:t>Warner Music</a:t>
            </a: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13" y="2011352"/>
            <a:ext cx="467774" cy="467774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844556" y="2058669"/>
            <a:ext cx="4915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3. JVG – </a:t>
            </a:r>
            <a:r>
              <a:rPr lang="fi-FI" sz="1400" dirty="0" err="1"/>
              <a:t>Popkorni</a:t>
            </a:r>
            <a:r>
              <a:rPr lang="fi-FI" sz="1400" dirty="0"/>
              <a:t>  </a:t>
            </a:r>
            <a:r>
              <a:rPr lang="fi-FI" sz="1200" dirty="0"/>
              <a:t>PME Records / Warner Music Finland</a:t>
            </a: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13" y="2552044"/>
            <a:ext cx="467775" cy="467775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75" y="3093774"/>
            <a:ext cx="487112" cy="487112"/>
          </a:xfrm>
          <a:prstGeom prst="rect">
            <a:avLst/>
          </a:prstGeom>
        </p:spPr>
      </p:pic>
      <p:sp>
        <p:nvSpPr>
          <p:cNvPr id="13" name="Tekstiruutu 12"/>
          <p:cNvSpPr txBox="1"/>
          <p:nvPr/>
        </p:nvSpPr>
        <p:spPr>
          <a:xfrm>
            <a:off x="832679" y="2627820"/>
            <a:ext cx="4780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4. Reino Nordin – Antaudun  </a:t>
            </a:r>
            <a:r>
              <a:rPr lang="en-US" sz="1200" dirty="0"/>
              <a:t>PME Records / Warner Music Finland</a:t>
            </a:r>
            <a:endParaRPr lang="fi-FI" sz="1200" dirty="0"/>
          </a:p>
        </p:txBody>
      </p:sp>
      <p:sp>
        <p:nvSpPr>
          <p:cNvPr id="14" name="Tekstiruutu 13"/>
          <p:cNvSpPr txBox="1"/>
          <p:nvPr/>
        </p:nvSpPr>
        <p:spPr>
          <a:xfrm>
            <a:off x="832679" y="3147442"/>
            <a:ext cx="4453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5. Antti Tuisku – </a:t>
            </a:r>
            <a:r>
              <a:rPr lang="fi-FI" sz="1400" dirty="0" err="1"/>
              <a:t>Anatude</a:t>
            </a:r>
            <a:r>
              <a:rPr lang="fi-FI" sz="1400" dirty="0"/>
              <a:t> </a:t>
            </a:r>
            <a:r>
              <a:rPr lang="fi-FI" sz="1200" dirty="0"/>
              <a:t>VM Finland / Warner Music Finland</a:t>
            </a:r>
          </a:p>
        </p:txBody>
      </p:sp>
      <p:pic>
        <p:nvPicPr>
          <p:cNvPr id="15" name="Kuva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75" y="3654841"/>
            <a:ext cx="487112" cy="487112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75" y="4221741"/>
            <a:ext cx="487112" cy="487112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4" y="4788641"/>
            <a:ext cx="487112" cy="487112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13" y="5355541"/>
            <a:ext cx="456849" cy="456849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4" y="5892178"/>
            <a:ext cx="489811" cy="489811"/>
          </a:xfrm>
          <a:prstGeom prst="rect">
            <a:avLst/>
          </a:prstGeom>
        </p:spPr>
      </p:pic>
      <p:sp>
        <p:nvSpPr>
          <p:cNvPr id="20" name="Tekstiruutu 19"/>
          <p:cNvSpPr txBox="1"/>
          <p:nvPr/>
        </p:nvSpPr>
        <p:spPr>
          <a:xfrm>
            <a:off x="832679" y="3724098"/>
            <a:ext cx="5055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6. Vain Elämää – Kausi 7 Toinen kattaus  </a:t>
            </a:r>
            <a:r>
              <a:rPr lang="fi-FI" sz="1200" dirty="0"/>
              <a:t>Warner Music Finland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844556" y="4300793"/>
            <a:ext cx="305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7. </a:t>
            </a:r>
            <a:r>
              <a:rPr lang="fi-FI" sz="1400" dirty="0" err="1"/>
              <a:t>Evelina</a:t>
            </a:r>
            <a:r>
              <a:rPr lang="fi-FI" sz="1400" dirty="0"/>
              <a:t> – 24K </a:t>
            </a:r>
            <a:r>
              <a:rPr lang="fi-FI" sz="1200" dirty="0"/>
              <a:t>Universal Music Finland </a:t>
            </a:r>
          </a:p>
        </p:txBody>
      </p:sp>
      <p:sp>
        <p:nvSpPr>
          <p:cNvPr id="22" name="Tekstiruutu 21"/>
          <p:cNvSpPr txBox="1"/>
          <p:nvPr/>
        </p:nvSpPr>
        <p:spPr>
          <a:xfrm>
            <a:off x="844556" y="4872150"/>
            <a:ext cx="6019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8. Vain Elämää – Kausi 7 Toinen kattaus  </a:t>
            </a:r>
            <a:r>
              <a:rPr lang="fi-FI" sz="1200" dirty="0"/>
              <a:t>Warner Music Finland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844556" y="5430076"/>
            <a:ext cx="4367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9.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Weeknd</a:t>
            </a:r>
            <a:r>
              <a:rPr lang="fi-FI" sz="1400" dirty="0"/>
              <a:t> – </a:t>
            </a:r>
            <a:r>
              <a:rPr lang="fi-FI" sz="1400" dirty="0" err="1"/>
              <a:t>Starboy</a:t>
            </a:r>
            <a:r>
              <a:rPr lang="fi-FI" sz="1400" dirty="0"/>
              <a:t>  </a:t>
            </a:r>
            <a:r>
              <a:rPr lang="fi-FI" sz="1200" dirty="0"/>
              <a:t>Universal Music </a:t>
            </a:r>
          </a:p>
        </p:txBody>
      </p:sp>
      <p:sp>
        <p:nvSpPr>
          <p:cNvPr id="24" name="Tekstiruutu 23"/>
          <p:cNvSpPr txBox="1"/>
          <p:nvPr/>
        </p:nvSpPr>
        <p:spPr>
          <a:xfrm>
            <a:off x="844556" y="5954019"/>
            <a:ext cx="5242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10. Antti tuisku – En kommentoi  </a:t>
            </a:r>
            <a:r>
              <a:rPr lang="fi-FI" sz="1200" dirty="0"/>
              <a:t>Warner Music Finland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6139197" y="211163"/>
            <a:ext cx="4607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TOP 10 VINYYLIT 2017 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085" y="877842"/>
            <a:ext cx="487476" cy="487476"/>
          </a:xfrm>
          <a:prstGeom prst="rect">
            <a:avLst/>
          </a:prstGeom>
        </p:spPr>
      </p:pic>
      <p:pic>
        <p:nvPicPr>
          <p:cNvPr id="30" name="Kuva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513" y="1442298"/>
            <a:ext cx="487048" cy="487048"/>
          </a:xfrm>
          <a:prstGeom prst="rect">
            <a:avLst/>
          </a:prstGeom>
        </p:spPr>
      </p:pic>
      <p:pic>
        <p:nvPicPr>
          <p:cNvPr id="31" name="Kuva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988" y="1994750"/>
            <a:ext cx="487476" cy="487476"/>
          </a:xfrm>
          <a:prstGeom prst="rect">
            <a:avLst/>
          </a:prstGeom>
        </p:spPr>
      </p:pic>
      <p:sp>
        <p:nvSpPr>
          <p:cNvPr id="32" name="Tekstiruutu 31"/>
          <p:cNvSpPr txBox="1"/>
          <p:nvPr/>
        </p:nvSpPr>
        <p:spPr>
          <a:xfrm>
            <a:off x="6746704" y="959082"/>
            <a:ext cx="5445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1. Julma Henri &amp; Syrjäytyneet – </a:t>
            </a:r>
            <a:r>
              <a:rPr lang="fi-FI" sz="1400" dirty="0" err="1"/>
              <a:t>Al</a:t>
            </a:r>
            <a:r>
              <a:rPr lang="fi-FI" sz="1400" dirty="0"/>
              <a:t>-Qaida Finland  </a:t>
            </a:r>
            <a:r>
              <a:rPr lang="fi-FI" sz="1200" dirty="0" err="1"/>
              <a:t>Mörssi</a:t>
            </a:r>
            <a:r>
              <a:rPr lang="fi-FI" sz="1200" dirty="0"/>
              <a:t> / Playground Music </a:t>
            </a:r>
          </a:p>
        </p:txBody>
      </p:sp>
      <p:sp>
        <p:nvSpPr>
          <p:cNvPr id="33" name="Tekstiruutu 32"/>
          <p:cNvSpPr txBox="1"/>
          <p:nvPr/>
        </p:nvSpPr>
        <p:spPr>
          <a:xfrm>
            <a:off x="6746705" y="1507512"/>
            <a:ext cx="4581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2. Aivovuoto – </a:t>
            </a:r>
            <a:r>
              <a:rPr lang="fi-FI" sz="1400" dirty="0" err="1"/>
              <a:t>Dötöx</a:t>
            </a:r>
            <a:r>
              <a:rPr lang="fi-FI" sz="1400" dirty="0"/>
              <a:t>  </a:t>
            </a:r>
            <a:r>
              <a:rPr lang="fi-FI" sz="1200" dirty="0" err="1"/>
              <a:t>Monsp</a:t>
            </a:r>
            <a:r>
              <a:rPr lang="fi-FI" sz="1200" dirty="0"/>
              <a:t> Records / Sony Music Finland</a:t>
            </a:r>
          </a:p>
        </p:txBody>
      </p:sp>
      <p:sp>
        <p:nvSpPr>
          <p:cNvPr id="34" name="Tekstiruutu 33"/>
          <p:cNvSpPr txBox="1"/>
          <p:nvPr/>
        </p:nvSpPr>
        <p:spPr>
          <a:xfrm>
            <a:off x="6746705" y="2086809"/>
            <a:ext cx="5032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3. Queens Of The Stone Age – Villains</a:t>
            </a:r>
            <a:r>
              <a:rPr lang="en-US" sz="1200" dirty="0"/>
              <a:t>  Playground Music</a:t>
            </a:r>
            <a:endParaRPr lang="fi-FI" sz="1200" dirty="0"/>
          </a:p>
        </p:txBody>
      </p:sp>
      <p:pic>
        <p:nvPicPr>
          <p:cNvPr id="35" name="Kuva 3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085" y="2518605"/>
            <a:ext cx="496132" cy="496132"/>
          </a:xfrm>
          <a:prstGeom prst="rect">
            <a:avLst/>
          </a:prstGeom>
        </p:spPr>
      </p:pic>
      <p:sp>
        <p:nvSpPr>
          <p:cNvPr id="36" name="Tekstiruutu 35"/>
          <p:cNvSpPr txBox="1"/>
          <p:nvPr/>
        </p:nvSpPr>
        <p:spPr>
          <a:xfrm>
            <a:off x="6736084" y="2645166"/>
            <a:ext cx="5151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4. Leevi And </a:t>
            </a:r>
            <a:r>
              <a:rPr lang="fi-FI" sz="1400" dirty="0" err="1"/>
              <a:t>The</a:t>
            </a:r>
            <a:r>
              <a:rPr lang="fi-FI" sz="1400" dirty="0"/>
              <a:t> Leavings – Suuteleminen Kielletty </a:t>
            </a:r>
            <a:r>
              <a:rPr lang="fi-FI" sz="1200" dirty="0"/>
              <a:t>Svart Records  </a:t>
            </a:r>
            <a:endParaRPr lang="fi-FI" sz="1400" dirty="0"/>
          </a:p>
        </p:txBody>
      </p:sp>
      <p:pic>
        <p:nvPicPr>
          <p:cNvPr id="38" name="Kuva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87" y="3082633"/>
            <a:ext cx="506030" cy="506030"/>
          </a:xfrm>
          <a:prstGeom prst="rect">
            <a:avLst/>
          </a:prstGeom>
        </p:spPr>
      </p:pic>
      <p:sp>
        <p:nvSpPr>
          <p:cNvPr id="39" name="Tekstiruutu 38"/>
          <p:cNvSpPr txBox="1"/>
          <p:nvPr/>
        </p:nvSpPr>
        <p:spPr>
          <a:xfrm>
            <a:off x="6730435" y="3208816"/>
            <a:ext cx="4406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5. Avain – Punainen Tiili  </a:t>
            </a:r>
            <a:r>
              <a:rPr lang="fi-FI" sz="1200" dirty="0"/>
              <a:t>Warner Music Finland</a:t>
            </a:r>
          </a:p>
        </p:txBody>
      </p:sp>
      <p:pic>
        <p:nvPicPr>
          <p:cNvPr id="40" name="Kuva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87" y="3658983"/>
            <a:ext cx="504989" cy="504989"/>
          </a:xfrm>
          <a:prstGeom prst="rect">
            <a:avLst/>
          </a:prstGeom>
        </p:spPr>
      </p:pic>
      <p:sp>
        <p:nvSpPr>
          <p:cNvPr id="41" name="Tekstiruutu 40"/>
          <p:cNvSpPr txBox="1"/>
          <p:nvPr/>
        </p:nvSpPr>
        <p:spPr>
          <a:xfrm>
            <a:off x="6713218" y="3710179"/>
            <a:ext cx="465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6. Litku Klemetti – Juna Kainuuseen</a:t>
            </a:r>
            <a:r>
              <a:rPr lang="fi-FI" dirty="0"/>
              <a:t> </a:t>
            </a:r>
            <a:r>
              <a:rPr lang="fi-FI" sz="1200" dirty="0"/>
              <a:t>Luova Records</a:t>
            </a:r>
          </a:p>
        </p:txBody>
      </p:sp>
      <p:pic>
        <p:nvPicPr>
          <p:cNvPr id="43" name="Kuva 4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039" y="4224719"/>
            <a:ext cx="485425" cy="485425"/>
          </a:xfrm>
          <a:prstGeom prst="rect">
            <a:avLst/>
          </a:prstGeom>
        </p:spPr>
      </p:pic>
      <p:sp>
        <p:nvSpPr>
          <p:cNvPr id="44" name="Tekstiruutu 43"/>
          <p:cNvSpPr txBox="1"/>
          <p:nvPr/>
        </p:nvSpPr>
        <p:spPr>
          <a:xfrm>
            <a:off x="6730435" y="4237149"/>
            <a:ext cx="5049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7. Huora – Hukutaan Paskaan</a:t>
            </a:r>
            <a:r>
              <a:rPr lang="fi-FI" dirty="0"/>
              <a:t> </a:t>
            </a:r>
            <a:r>
              <a:rPr lang="fi-FI" sz="1200" dirty="0" err="1"/>
              <a:t>Stupido</a:t>
            </a:r>
            <a:r>
              <a:rPr lang="fi-FI" sz="1200" dirty="0"/>
              <a:t> Records/ Playground Music</a:t>
            </a:r>
            <a:endParaRPr lang="fi-FI" dirty="0"/>
          </a:p>
        </p:txBody>
      </p:sp>
      <p:pic>
        <p:nvPicPr>
          <p:cNvPr id="45" name="Kuva 4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039" y="4765922"/>
            <a:ext cx="498138" cy="498138"/>
          </a:xfrm>
          <a:prstGeom prst="rect">
            <a:avLst/>
          </a:prstGeom>
        </p:spPr>
      </p:pic>
      <p:sp>
        <p:nvSpPr>
          <p:cNvPr id="46" name="Tekstiruutu 45"/>
          <p:cNvSpPr txBox="1"/>
          <p:nvPr/>
        </p:nvSpPr>
        <p:spPr>
          <a:xfrm>
            <a:off x="6719397" y="4788641"/>
            <a:ext cx="5310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8. Leevi And </a:t>
            </a:r>
            <a:r>
              <a:rPr lang="fi-FI" sz="1400" dirty="0" err="1"/>
              <a:t>The</a:t>
            </a:r>
            <a:r>
              <a:rPr lang="fi-FI" sz="1400" dirty="0"/>
              <a:t> Leavings – Mies Joka Toi </a:t>
            </a:r>
            <a:r>
              <a:rPr lang="fi-FI" sz="1400" dirty="0" err="1"/>
              <a:t>Rock`n`rollin</a:t>
            </a:r>
            <a:r>
              <a:rPr lang="fi-FI" sz="1400" dirty="0"/>
              <a:t> Suomeen </a:t>
            </a:r>
          </a:p>
          <a:p>
            <a:r>
              <a:rPr lang="fi-FI" sz="1400" dirty="0"/>
              <a:t>    </a:t>
            </a:r>
            <a:r>
              <a:rPr lang="fi-FI" sz="1200" dirty="0"/>
              <a:t>Svart Records </a:t>
            </a:r>
          </a:p>
        </p:txBody>
      </p:sp>
      <p:pic>
        <p:nvPicPr>
          <p:cNvPr id="47" name="Kuva 4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214039" y="5320113"/>
            <a:ext cx="492277" cy="492277"/>
          </a:xfrm>
          <a:prstGeom prst="rect">
            <a:avLst/>
          </a:prstGeom>
        </p:spPr>
      </p:pic>
      <p:sp>
        <p:nvSpPr>
          <p:cNvPr id="48" name="Tekstiruutu 47"/>
          <p:cNvSpPr txBox="1"/>
          <p:nvPr/>
        </p:nvSpPr>
        <p:spPr>
          <a:xfrm>
            <a:off x="6730435" y="5400292"/>
            <a:ext cx="5421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9. Leevi And </a:t>
            </a:r>
            <a:r>
              <a:rPr lang="fi-FI" sz="1400" dirty="0" err="1"/>
              <a:t>The</a:t>
            </a:r>
            <a:r>
              <a:rPr lang="fi-FI" sz="1400" dirty="0"/>
              <a:t> Leavings – Varasteleva Joulupukki  </a:t>
            </a:r>
            <a:r>
              <a:rPr lang="fi-FI" sz="1200" dirty="0"/>
              <a:t>Svart Records </a:t>
            </a:r>
            <a:endParaRPr lang="fi-FI" sz="1400" dirty="0"/>
          </a:p>
        </p:txBody>
      </p:sp>
      <p:pic>
        <p:nvPicPr>
          <p:cNvPr id="49" name="Kuva 4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86" y="5888104"/>
            <a:ext cx="492277" cy="492277"/>
          </a:xfrm>
          <a:prstGeom prst="rect">
            <a:avLst/>
          </a:prstGeom>
        </p:spPr>
      </p:pic>
      <p:sp>
        <p:nvSpPr>
          <p:cNvPr id="50" name="Tekstiruutu 49"/>
          <p:cNvSpPr txBox="1"/>
          <p:nvPr/>
        </p:nvSpPr>
        <p:spPr>
          <a:xfrm>
            <a:off x="6713217" y="5947204"/>
            <a:ext cx="54534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10. Timo Rautiainen &amp; Trio Niskalaukaus – Lauluja Suomesta  </a:t>
            </a:r>
            <a:r>
              <a:rPr lang="fi-FI" sz="1200" dirty="0"/>
              <a:t>Sakara  Records / Sony Music Finland</a:t>
            </a:r>
          </a:p>
        </p:txBody>
      </p:sp>
      <p:pic>
        <p:nvPicPr>
          <p:cNvPr id="51" name="Kuva 50">
            <a:extLst>
              <a:ext uri="{FF2B5EF4-FFF2-40B4-BE49-F238E27FC236}">
                <a16:creationId xmlns:a16="http://schemas.microsoft.com/office/drawing/2014/main" id="{E7BC1936-D36B-F746-91D5-25433FC374B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452" y="307022"/>
            <a:ext cx="737367" cy="325994"/>
          </a:xfrm>
          <a:prstGeom prst="rect">
            <a:avLst/>
          </a:prstGeom>
        </p:spPr>
      </p:pic>
      <p:pic>
        <p:nvPicPr>
          <p:cNvPr id="52" name="Kuva 51">
            <a:extLst>
              <a:ext uri="{FF2B5EF4-FFF2-40B4-BE49-F238E27FC236}">
                <a16:creationId xmlns:a16="http://schemas.microsoft.com/office/drawing/2014/main" id="{E7BC1936-D36B-F746-91D5-25433FC374B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768" y="319613"/>
            <a:ext cx="724218" cy="32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58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66850" y="-131074"/>
            <a:ext cx="9549493" cy="945902"/>
          </a:xfrm>
        </p:spPr>
        <p:txBody>
          <a:bodyPr/>
          <a:lstStyle/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C36D-46F5-46B1-A905-FD56617AFA8D}" type="slidenum">
              <a:rPr lang="es-ES_tradnl" smtClean="0"/>
              <a:pPr/>
              <a:t>8</a:t>
            </a:fld>
            <a:endParaRPr lang="es-ES_tradnl"/>
          </a:p>
        </p:txBody>
      </p:sp>
      <p:sp>
        <p:nvSpPr>
          <p:cNvPr id="8" name="Suorakulmio 7"/>
          <p:cNvSpPr/>
          <p:nvPr/>
        </p:nvSpPr>
        <p:spPr>
          <a:xfrm>
            <a:off x="0" y="-125284"/>
            <a:ext cx="12192000" cy="1009082"/>
          </a:xfrm>
          <a:prstGeom prst="rect">
            <a:avLst/>
          </a:prstGeom>
          <a:solidFill>
            <a:srgbClr val="A400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400" dirty="0"/>
              <a:t>DIGIN KASVU TASAISTA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87980"/>
            <a:ext cx="12083144" cy="57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26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2722" y="0"/>
            <a:ext cx="12192000" cy="1009082"/>
          </a:xfrm>
          <a:prstGeom prst="rect">
            <a:avLst/>
          </a:prstGeom>
          <a:solidFill>
            <a:srgbClr val="A400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/>
              <a:t>SUORATOISTO KASVAA – LATAUSKAUPPA HIIPUU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" y="1071230"/>
            <a:ext cx="12106542" cy="543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71739"/>
      </p:ext>
    </p:extLst>
  </p:cSld>
  <p:clrMapOvr>
    <a:masterClrMapping/>
  </p:clrMapOvr>
</p:sld>
</file>

<file path=ppt/theme/theme1.xml><?xml version="1.0" encoding="utf-8"?>
<a:theme xmlns:a="http://schemas.openxmlformats.org/drawingml/2006/main" name="IFPI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E7493"/>
      </a:accent1>
      <a:accent2>
        <a:srgbClr val="E7574B"/>
      </a:accent2>
      <a:accent3>
        <a:srgbClr val="A5A5A5"/>
      </a:accent3>
      <a:accent4>
        <a:srgbClr val="4063AB"/>
      </a:accent4>
      <a:accent5>
        <a:srgbClr val="FFCD39"/>
      </a:accent5>
      <a:accent6>
        <a:srgbClr val="8DCDE3"/>
      </a:accent6>
      <a:hlink>
        <a:srgbClr val="8DCEE4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al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E7493"/>
      </a:accent1>
      <a:accent2>
        <a:srgbClr val="E7574B"/>
      </a:accent2>
      <a:accent3>
        <a:srgbClr val="A5A5A5"/>
      </a:accent3>
      <a:accent4>
        <a:srgbClr val="4063AB"/>
      </a:accent4>
      <a:accent5>
        <a:srgbClr val="FFCD39"/>
      </a:accent5>
      <a:accent6>
        <a:srgbClr val="8DCDE3"/>
      </a:accent6>
      <a:hlink>
        <a:srgbClr val="8DCEE4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ral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E7493"/>
      </a:accent1>
      <a:accent2>
        <a:srgbClr val="E7574B"/>
      </a:accent2>
      <a:accent3>
        <a:srgbClr val="A5A5A5"/>
      </a:accent3>
      <a:accent4>
        <a:srgbClr val="4063AB"/>
      </a:accent4>
      <a:accent5>
        <a:srgbClr val="FFCD39"/>
      </a:accent5>
      <a:accent6>
        <a:srgbClr val="8DCDE3"/>
      </a:accent6>
      <a:hlink>
        <a:srgbClr val="8DCEE4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urpl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E7493"/>
      </a:accent1>
      <a:accent2>
        <a:srgbClr val="E7574B"/>
      </a:accent2>
      <a:accent3>
        <a:srgbClr val="A5A5A5"/>
      </a:accent3>
      <a:accent4>
        <a:srgbClr val="4063AB"/>
      </a:accent4>
      <a:accent5>
        <a:srgbClr val="FFCD39"/>
      </a:accent5>
      <a:accent6>
        <a:srgbClr val="8DCDE3"/>
      </a:accent6>
      <a:hlink>
        <a:srgbClr val="8DCEE4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AD2557A0699594C87028093862C516A" ma:contentTypeVersion="10" ma:contentTypeDescription="Luo uusi asiakirja." ma:contentTypeScope="" ma:versionID="a169a71abc63a1ae67a16e671538f3fe">
  <xsd:schema xmlns:xsd="http://www.w3.org/2001/XMLSchema" xmlns:xs="http://www.w3.org/2001/XMLSchema" xmlns:p="http://schemas.microsoft.com/office/2006/metadata/properties" xmlns:ns2="b7691399-f6a1-425b-a10e-63d263031c2d" targetNamespace="http://schemas.microsoft.com/office/2006/metadata/properties" ma:root="true" ma:fieldsID="0ac10b3c411e6539fe45a3ac3e9b2c7f" ns2:_="">
    <xsd:import namespace="b7691399-f6a1-425b-a10e-63d263031c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691399-f6a1-425b-a10e-63d263031c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1D8C8D-276E-4A63-97B5-DC63665115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E2FC1D-44D5-4ECA-B4A3-6A968BFBD2B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55EE16E-B372-4465-A7D0-96C4B9B5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691399-f6a1-425b-a10e-63d263031c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10934</TotalTime>
  <Words>1107</Words>
  <Application>Microsoft Office PowerPoint</Application>
  <PresentationFormat>Laajakuva</PresentationFormat>
  <Paragraphs>133</Paragraphs>
  <Slides>16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16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Calibri Light</vt:lpstr>
      <vt:lpstr>Drescher Grotesk BT Book</vt:lpstr>
      <vt:lpstr>Franklin Gothic Book</vt:lpstr>
      <vt:lpstr>Franklin Gothic Medium</vt:lpstr>
      <vt:lpstr>Wingdings</vt:lpstr>
      <vt:lpstr>IFPI</vt:lpstr>
      <vt:lpstr>Teal</vt:lpstr>
      <vt:lpstr>Coral</vt:lpstr>
      <vt:lpstr>Purple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YOUTUBE ON SUOMEN SUOSITUIN DIGITAALISEN MUSIIKIN PALVELU</vt:lpstr>
      <vt:lpstr>Radio and YouTube influenced decision to pay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Mulvee</dc:creator>
  <cp:lastModifiedBy>Jaana Karila</cp:lastModifiedBy>
  <cp:revision>1184</cp:revision>
  <cp:lastPrinted>2018-04-04T06:45:11Z</cp:lastPrinted>
  <dcterms:created xsi:type="dcterms:W3CDTF">2017-01-19T15:33:58Z</dcterms:created>
  <dcterms:modified xsi:type="dcterms:W3CDTF">2022-01-19T13:38:29Z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0x010100EAD2557A0699594C87028093862C516A</vt:lpwstr>
  </property>
</Properties>
</file>