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69" r:id="rId5"/>
    <p:sldId id="259" r:id="rId6"/>
    <p:sldId id="267" r:id="rId7"/>
    <p:sldId id="276" r:id="rId8"/>
    <p:sldId id="262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77" autoAdjust="0"/>
  </p:normalViewPr>
  <p:slideViewPr>
    <p:cSldViewPr snapToGrid="0" snapToObjects="1">
      <p:cViewPr varScale="1">
        <p:scale>
          <a:sx n="111" d="100"/>
          <a:sy n="111" d="100"/>
        </p:scale>
        <p:origin x="193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ifpi2\toimisto\Tilastot\Pylv&#228;skaavioita\Vuoden%202015%20lopulliset%20kaaviot%20Ifpin%20MAP%20homma%20j&#228;lkeen%2005042016\Fyysinen%20ja%20digi%20(eurot)%20kumulat%202007-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84951881014874"/>
          <c:y val="6.9919072615923006E-2"/>
          <c:w val="0.68833245844269464"/>
          <c:h val="0.81271786678839053"/>
        </c:manualLayout>
      </c:layout>
      <c:bar3DChart>
        <c:barDir val="col"/>
        <c:grouping val="stacked"/>
        <c:varyColors val="0"/>
        <c:ser>
          <c:idx val="1"/>
          <c:order val="0"/>
          <c:tx>
            <c:strRef>
              <c:f>Taul1!$B$1:$B$2</c:f>
              <c:strCache>
                <c:ptCount val="2"/>
                <c:pt idx="0">
                  <c:v>Äänitteiden myynti</c:v>
                </c:pt>
                <c:pt idx="1">
                  <c:v>fyysinen</c:v>
                </c:pt>
              </c:strCache>
            </c:strRef>
          </c:tx>
          <c:invertIfNegative val="0"/>
          <c:cat>
            <c:numRef>
              <c:f>Taul1!$A$3:$A$12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Taul1!$B$3:$B$12</c:f>
              <c:numCache>
                <c:formatCode>General</c:formatCode>
                <c:ptCount val="10"/>
                <c:pt idx="0">
                  <c:v>53</c:v>
                </c:pt>
                <c:pt idx="1">
                  <c:v>49</c:v>
                </c:pt>
                <c:pt idx="2">
                  <c:v>41</c:v>
                </c:pt>
                <c:pt idx="3">
                  <c:v>35</c:v>
                </c:pt>
                <c:pt idx="4">
                  <c:v>33</c:v>
                </c:pt>
                <c:pt idx="5">
                  <c:v>31</c:v>
                </c:pt>
                <c:pt idx="6">
                  <c:v>27</c:v>
                </c:pt>
                <c:pt idx="7">
                  <c:v>17.600000000000001</c:v>
                </c:pt>
                <c:pt idx="8">
                  <c:v>13.3</c:v>
                </c:pt>
                <c:pt idx="9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7D-4B09-BD80-2F263B0D3F91}"/>
            </c:ext>
          </c:extLst>
        </c:ser>
        <c:ser>
          <c:idx val="2"/>
          <c:order val="1"/>
          <c:tx>
            <c:strRef>
              <c:f>Taul1!$C$1:$C$2</c:f>
              <c:strCache>
                <c:ptCount val="2"/>
                <c:pt idx="0">
                  <c:v>Äänitteiden myynti</c:v>
                </c:pt>
                <c:pt idx="1">
                  <c:v>digi</c:v>
                </c:pt>
              </c:strCache>
            </c:strRef>
          </c:tx>
          <c:invertIfNegative val="0"/>
          <c:cat>
            <c:numRef>
              <c:f>Taul1!$A$3:$A$12</c:f>
              <c:numCache>
                <c:formatCode>General</c:formatCode>
                <c:ptCount val="10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</c:numCache>
            </c:numRef>
          </c:cat>
          <c:val>
            <c:numRef>
              <c:f>Taul1!$C$3:$C$12</c:f>
              <c:numCache>
                <c:formatCode>General</c:formatCode>
                <c:ptCount val="10"/>
                <c:pt idx="0">
                  <c:v>2.6</c:v>
                </c:pt>
                <c:pt idx="1">
                  <c:v>2.6</c:v>
                </c:pt>
                <c:pt idx="2">
                  <c:v>4.2</c:v>
                </c:pt>
                <c:pt idx="3">
                  <c:v>7.8</c:v>
                </c:pt>
                <c:pt idx="4">
                  <c:v>8.5</c:v>
                </c:pt>
                <c:pt idx="5">
                  <c:v>11.5</c:v>
                </c:pt>
                <c:pt idx="6">
                  <c:v>15</c:v>
                </c:pt>
                <c:pt idx="7">
                  <c:v>18.3</c:v>
                </c:pt>
                <c:pt idx="8">
                  <c:v>22.8</c:v>
                </c:pt>
                <c:pt idx="9">
                  <c:v>27.5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7D-4B09-BD80-2F263B0D3F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6951424"/>
        <c:axId val="376951816"/>
        <c:axId val="0"/>
      </c:bar3DChart>
      <c:catAx>
        <c:axId val="37695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6951816"/>
        <c:crosses val="autoZero"/>
        <c:auto val="1"/>
        <c:lblAlgn val="ctr"/>
        <c:lblOffset val="100"/>
        <c:noMultiLvlLbl val="0"/>
      </c:catAx>
      <c:valAx>
        <c:axId val="376951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695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612139857074771"/>
          <c:y val="0.34944045037848537"/>
          <c:w val="0.20387860142925221"/>
          <c:h val="0.2914572634942371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08328521950688"/>
          <c:y val="2.6463781257657401E-2"/>
          <c:w val="0.50049233521334646"/>
          <c:h val="0.81837233486915451"/>
        </c:manualLayout>
      </c:layout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0.03125</cdr:x>
      <cdr:y>0.00694</cdr:y>
    </cdr:from>
    <cdr:to>
      <cdr:x>0.30417</cdr:x>
      <cdr:y>0.09028</cdr:y>
    </cdr:to>
    <cdr:sp macro="" textlink="">
      <cdr:nvSpPr>
        <cdr:cNvPr id="2" name="Tekstikehys 1"/>
        <cdr:cNvSpPr txBox="1"/>
      </cdr:nvSpPr>
      <cdr:spPr>
        <a:xfrm xmlns:a="http://schemas.openxmlformats.org/drawingml/2006/main">
          <a:off x="142874" y="19050"/>
          <a:ext cx="124777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i-FI" sz="1100"/>
            <a:t>milj. euroa</a:t>
          </a:r>
        </a:p>
        <a:p xmlns:a="http://schemas.openxmlformats.org/drawingml/2006/main">
          <a:endParaRPr lang="fi-FI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28B63-02A6-420F-A3B9-761D701C4B3F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B6AFC-7F53-4A0D-8DA2-CA64ACC11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9208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6AFC-7F53-4A0D-8DA2-CA64ACC1173F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4869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6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26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2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2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83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8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6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17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7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0D419-7D2D-2641-A00A-60DF4415C236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0DD2-D9BE-1D42-A68D-8100B341F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1768499" y="155387"/>
            <a:ext cx="578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MARKKINAKEHITYS 2016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337930" y="1641464"/>
            <a:ext cx="84681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400" b="1" dirty="0">
                <a:latin typeface="Franklin Gothic Book" panose="020B0503020102020204" pitchFamily="34" charset="0"/>
              </a:rPr>
              <a:t>Veroton tukkumyynti - kokonaismyynti ja kehitys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</a:rPr>
              <a:t>Kokonaismyynnin kasvu jatkui!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</a:rPr>
              <a:t>Kokonaismyynti € 36,7 M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</a:rPr>
              <a:t>Kasvua 1,6% (v. 2015/0,6 %)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400" b="1" dirty="0">
                <a:latin typeface="Franklin Gothic Book" panose="020B0503020102020204" pitchFamily="34" charset="0"/>
              </a:rPr>
              <a:t>Digitaaliset palvelut vs. tallennemyynti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Digitaaliset palveluiden markkinaosuus on 75 %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Digitaalisen kasvu 20,6% (2015/24,4%)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Tallennemyynti laski 31 % (2015/24,2%) ja edustaa nyt 25% markkinasta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i-FI" sz="2400" b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Digitaalisen markkinakehitys 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b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Suoratoiston 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osuus </a:t>
            </a:r>
            <a:r>
              <a:rPr lang="fi-FI" sz="2400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kok.markkinoista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72 %</a:t>
            </a:r>
          </a:p>
          <a:p>
            <a:pPr marL="800100" lvl="1" indent="-342900">
              <a:buFont typeface="Franklin Gothic Book" panose="020B0503020102020204" pitchFamily="34" charset="0"/>
              <a:buChar char="–"/>
            </a:pPr>
            <a:r>
              <a:rPr lang="fi-FI" sz="2400" b="1" dirty="0">
                <a:latin typeface="Franklin Gothic Book" panose="020B0503020102020204" pitchFamily="34" charset="0"/>
                <a:sym typeface="Wingdings" panose="05000000000000000000" pitchFamily="2" charset="2"/>
              </a:rPr>
              <a:t>Latauskauppa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-30 % =&gt; osuus </a:t>
            </a:r>
            <a:r>
              <a:rPr lang="fi-FI" sz="2400" dirty="0" err="1">
                <a:latin typeface="Franklin Gothic Book" panose="020B0503020102020204" pitchFamily="34" charset="0"/>
                <a:sym typeface="Wingdings" panose="05000000000000000000" pitchFamily="2" charset="2"/>
              </a:rPr>
              <a:t>kok.markkinoista</a:t>
            </a:r>
            <a:r>
              <a:rPr lang="fi-FI" sz="2400" dirty="0">
                <a:latin typeface="Franklin Gothic Book" panose="020B0503020102020204" pitchFamily="34" charset="0"/>
                <a:sym typeface="Wingdings" panose="05000000000000000000" pitchFamily="2" charset="2"/>
              </a:rPr>
              <a:t> 3 %</a:t>
            </a:r>
          </a:p>
        </p:txBody>
      </p:sp>
    </p:spTree>
    <p:extLst>
      <p:ext uri="{BB962C8B-B14F-4D97-AF65-F5344CB8AC3E}">
        <p14:creationId xmlns:p14="http://schemas.microsoft.com/office/powerpoint/2010/main" val="397308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51466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TextBox 2"/>
          <p:cNvSpPr txBox="1"/>
          <p:nvPr/>
        </p:nvSpPr>
        <p:spPr>
          <a:xfrm>
            <a:off x="128619" y="179288"/>
            <a:ext cx="8886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KOKONAISMYYNTI</a:t>
            </a:r>
          </a:p>
        </p:txBody>
      </p:sp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808005"/>
              </p:ext>
            </p:extLst>
          </p:nvPr>
        </p:nvGraphicFramePr>
        <p:xfrm>
          <a:off x="436228" y="1542097"/>
          <a:ext cx="8579152" cy="491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686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SIIRTYMINEN DIGITAALISEEN YHÄ VOIMAKASTA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" y="257621"/>
            <a:ext cx="7675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7917"/>
            <a:ext cx="5436238" cy="3573709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1941" y="2197916"/>
            <a:ext cx="4779857" cy="3590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05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SIIRTYMINEN DIGITAALISEEN YHÄ VOIMAKASTA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" y="257621"/>
            <a:ext cx="76759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 </a:t>
            </a:r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80" y="1284683"/>
            <a:ext cx="8613920" cy="5384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71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-31804" y="211042"/>
            <a:ext cx="92871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KOTIMAISEN OSUUS 2014 - 2016</a:t>
            </a:r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53" y="1068415"/>
            <a:ext cx="7415700" cy="556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542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0" y="0"/>
            <a:ext cx="9144000" cy="1009082"/>
          </a:xfrm>
          <a:prstGeom prst="rect">
            <a:avLst/>
          </a:prstGeom>
          <a:solidFill>
            <a:srgbClr val="A400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xtBox 4"/>
          <p:cNvSpPr txBox="1"/>
          <p:nvPr/>
        </p:nvSpPr>
        <p:spPr>
          <a:xfrm>
            <a:off x="365765" y="179230"/>
            <a:ext cx="87942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Franklin Gothic Medium"/>
                <a:cs typeface="Franklin Gothic Medium"/>
              </a:rPr>
              <a:t>JÄSENYHTIÖIDEN MARKKINAOSUUDET 2015</a:t>
            </a:r>
          </a:p>
        </p:txBody>
      </p:sp>
      <p:graphicFrame>
        <p:nvGraphicFramePr>
          <p:cNvPr id="7" name="Kaavi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871599"/>
              </p:ext>
            </p:extLst>
          </p:nvPr>
        </p:nvGraphicFramePr>
        <p:xfrm>
          <a:off x="256374" y="1271847"/>
          <a:ext cx="2597921" cy="2103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Kuv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374" y="1043245"/>
            <a:ext cx="8547333" cy="552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837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AD2557A0699594C87028093862C516A" ma:contentTypeVersion="10" ma:contentTypeDescription="Luo uusi asiakirja." ma:contentTypeScope="" ma:versionID="a169a71abc63a1ae67a16e671538f3fe">
  <xsd:schema xmlns:xsd="http://www.w3.org/2001/XMLSchema" xmlns:xs="http://www.w3.org/2001/XMLSchema" xmlns:p="http://schemas.microsoft.com/office/2006/metadata/properties" xmlns:ns2="b7691399-f6a1-425b-a10e-63d263031c2d" targetNamespace="http://schemas.microsoft.com/office/2006/metadata/properties" ma:root="true" ma:fieldsID="0ac10b3c411e6539fe45a3ac3e9b2c7f" ns2:_="">
    <xsd:import namespace="b7691399-f6a1-425b-a10e-63d263031c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91399-f6a1-425b-a10e-63d263031c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9B2F8C-AD2E-47EE-97BB-EC54BA3938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5234AC-72D2-4D3F-9C0A-3CA635A36B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691399-f6a1-425b-a10e-63d263031c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8CD235-1C24-4843-B023-06D98E494E2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98</Words>
  <Application>Microsoft Office PowerPoint</Application>
  <PresentationFormat>Näytössä katseltava diaesitys (4:3)</PresentationFormat>
  <Paragraphs>21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Medium</vt:lpstr>
      <vt:lpstr>Wingdings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Emilia Määttänen</dc:creator>
  <cp:lastModifiedBy>Jaana Karila</cp:lastModifiedBy>
  <cp:revision>110</cp:revision>
  <dcterms:created xsi:type="dcterms:W3CDTF">2014-02-05T10:13:53Z</dcterms:created>
  <dcterms:modified xsi:type="dcterms:W3CDTF">2022-01-19T13:21:14Z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0x010100EAD2557A0699594C87028093862C516A</vt:lpwstr>
  </property>
</Properties>
</file>