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9" r:id="rId2"/>
    <p:sldId id="259" r:id="rId3"/>
    <p:sldId id="267" r:id="rId4"/>
    <p:sldId id="266" r:id="rId5"/>
    <p:sldId id="268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77" autoAdjust="0"/>
  </p:normalViewPr>
  <p:slideViewPr>
    <p:cSldViewPr snapToGrid="0" snapToObjects="1">
      <p:cViewPr varScale="1">
        <p:scale>
          <a:sx n="111" d="100"/>
          <a:sy n="111" d="100"/>
        </p:scale>
        <p:origin x="19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08328521950688"/>
          <c:y val="2.6463781257657401E-2"/>
          <c:w val="0.50049233521334646"/>
          <c:h val="0.81837233486915451"/>
        </c:manualLayout>
      </c:layout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28B63-02A6-420F-A3B9-761D701C4B3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B6AFC-7F53-4A0D-8DA2-CA64ACC11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20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6AFC-7F53-4A0D-8DA2-CA64ACC1173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486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2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2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7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768499" y="155387"/>
            <a:ext cx="578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MARKKINAKEHITYS 2015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278296" y="987123"/>
            <a:ext cx="84681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b="1" dirty="0">
                <a:latin typeface="Franklin Gothic Book" panose="020B0503020102020204" pitchFamily="34" charset="0"/>
              </a:rPr>
              <a:t>Veroton tukkumyynti - kokonaismyynti ja kehitys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Kokonaismyynnin lasku pysähtyi!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Kokonaismyynti € 36,09 M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Kasvua 0,6 %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b="1" dirty="0">
                <a:latin typeface="Franklin Gothic Book" panose="020B0503020102020204" pitchFamily="34" charset="0"/>
              </a:rPr>
              <a:t>Digitaaliset palvelut vs. tallennemyynti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Digitaaliset palveluiden markkinaosuus on 63,14 % (vuonna 2014/51,07 %)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Digitaalisen kasvu 24,4 % (2014/22,1 %)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Tallennemyynti laski 24,2 % (2014/34,4 %) ja edustaa nyt 36,86 % markkinasta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Digitaalisen markkinakehitys 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Suoratoisto: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+39,4 % kasvua =&gt; osuus </a:t>
            </a:r>
            <a:r>
              <a:rPr lang="fi-FI" sz="2400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53,12 %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Lataus: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-23,1 % =&gt; osuus </a:t>
            </a:r>
            <a:r>
              <a:rPr lang="fi-FI" sz="2400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4,39 %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 err="1">
                <a:latin typeface="Franklin Gothic Book" panose="020B0503020102020204" pitchFamily="34" charset="0"/>
              </a:rPr>
              <a:t>Ad-supported</a:t>
            </a:r>
            <a:r>
              <a:rPr lang="fi-FI" sz="2400" dirty="0">
                <a:latin typeface="Franklin Gothic Book" panose="020B0503020102020204" pitchFamily="34" charset="0"/>
              </a:rPr>
              <a:t> Audio -13,3 % =&gt; osuus </a:t>
            </a:r>
            <a:r>
              <a:rPr lang="fi-FI" sz="2400" dirty="0" err="1">
                <a:latin typeface="Franklin Gothic Book" panose="020B0503020102020204" pitchFamily="34" charset="0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</a:rPr>
              <a:t> 5,56 % </a:t>
            </a:r>
          </a:p>
        </p:txBody>
      </p:sp>
    </p:spTree>
    <p:extLst>
      <p:ext uri="{BB962C8B-B14F-4D97-AF65-F5344CB8AC3E}">
        <p14:creationId xmlns:p14="http://schemas.microsoft.com/office/powerpoint/2010/main" val="397308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51466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xtBox 2"/>
          <p:cNvSpPr txBox="1"/>
          <p:nvPr/>
        </p:nvSpPr>
        <p:spPr>
          <a:xfrm>
            <a:off x="128619" y="179288"/>
            <a:ext cx="888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KOKONAISMYYNTI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746760" y="5624677"/>
            <a:ext cx="806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Vuonna 2015 digitaalinen markkina kasvoi 24,4 %. Kokonaismarkkinat kasvoivat 0,6 % ollen nyt 36,1 M €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Digitaalisen kasvu ylitti vuonna 2015 ensimmäisen kerran fyysisen laskun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48" y="1325461"/>
            <a:ext cx="8586449" cy="42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6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768499" y="155387"/>
            <a:ext cx="578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ÄÄNITEMARKKINAT 2015</a:t>
            </a:r>
            <a:endParaRPr lang="en-US" sz="4400" b="1" dirty="0">
              <a:solidFill>
                <a:schemeClr val="bg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-25703" y="1927288"/>
            <a:ext cx="4211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400" b="1" dirty="0"/>
              <a:t>Vuonna</a:t>
            </a:r>
            <a:r>
              <a:rPr lang="fi-FI" sz="2400" dirty="0"/>
              <a:t> </a:t>
            </a:r>
            <a:r>
              <a:rPr lang="fi-FI" sz="2400" b="1" dirty="0"/>
              <a:t>2010 18,22 %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8658" y="2516158"/>
            <a:ext cx="5503455" cy="3581337"/>
          </a:xfrm>
          <a:prstGeom prst="rect">
            <a:avLst/>
          </a:prstGeom>
        </p:spPr>
      </p:pic>
      <p:sp>
        <p:nvSpPr>
          <p:cNvPr id="6" name="Suorakulmio 5"/>
          <p:cNvSpPr/>
          <p:nvPr/>
        </p:nvSpPr>
        <p:spPr>
          <a:xfrm>
            <a:off x="4662424" y="1797509"/>
            <a:ext cx="341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i-FI" sz="2400" b="1" dirty="0">
                <a:solidFill>
                  <a:prstClr val="black"/>
                </a:solidFill>
              </a:rPr>
              <a:t>Vuonna 2015 63,16 %</a:t>
            </a:r>
            <a:r>
              <a:rPr lang="fi-FI" sz="24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521293" y="1191399"/>
            <a:ext cx="6563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Digitaalisen kasvu viidessä vuodessa 45%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572" y="2428786"/>
            <a:ext cx="5059457" cy="366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5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-31804" y="211042"/>
            <a:ext cx="928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DIGITAALINEN 2015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0" y="1052438"/>
            <a:ext cx="8992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Suoratoiston (esim. </a:t>
            </a:r>
            <a:r>
              <a:rPr lang="fi-FI" sz="2000" b="1" dirty="0" err="1"/>
              <a:t>Deezer</a:t>
            </a:r>
            <a:r>
              <a:rPr lang="fi-FI" sz="2000" b="1" dirty="0"/>
              <a:t>, Spotify, </a:t>
            </a:r>
            <a:r>
              <a:rPr lang="fi-FI" sz="2000" b="1" dirty="0" err="1"/>
              <a:t>Tidal</a:t>
            </a:r>
            <a:r>
              <a:rPr lang="fi-FI" sz="2000" b="1" dirty="0"/>
              <a:t>, Apple Music) osuus digitaalisessa kulutuksessa 84 %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71" y="1760324"/>
            <a:ext cx="8106505" cy="504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0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-31804" y="211042"/>
            <a:ext cx="928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DIGITAALINEN KEHITYS 2012 - 2015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0" y="1052438"/>
            <a:ext cx="8992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Suoratoiston (esim. </a:t>
            </a:r>
            <a:r>
              <a:rPr lang="fi-FI" sz="2000" b="1" dirty="0" err="1"/>
              <a:t>Deezer</a:t>
            </a:r>
            <a:r>
              <a:rPr lang="fi-FI" sz="2000" b="1" dirty="0"/>
              <a:t>, Spotify, </a:t>
            </a:r>
            <a:r>
              <a:rPr lang="fi-FI" sz="2000" b="1" dirty="0" err="1"/>
              <a:t>Tidal</a:t>
            </a:r>
            <a:r>
              <a:rPr lang="fi-FI" sz="2000" b="1" dirty="0"/>
              <a:t>, Apple Music) osuus digitaalisessa kulutuksessa 84 %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86" y="1920108"/>
            <a:ext cx="8297875" cy="490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05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-31804" y="211042"/>
            <a:ext cx="928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KOTIMAISEN OSUUS TALLENNEMYYNNISTÄ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4689447" y="1026160"/>
            <a:ext cx="44545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Kotimaisen osuus v. 2015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/>
              <a:t>fyysisessä äänitekaupassa 66,32 %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/>
              <a:t>digitaalisessa myynnissä </a:t>
            </a:r>
          </a:p>
          <a:p>
            <a:r>
              <a:rPr lang="fi-FI" sz="2400" b="1" dirty="0"/>
              <a:t>    33,48 %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b="1" dirty="0">
                <a:solidFill>
                  <a:srgbClr val="00B0F0"/>
                </a:solidFill>
              </a:rPr>
              <a:t>kokonaismarkkinoista 45,58 %</a:t>
            </a:r>
          </a:p>
          <a:p>
            <a:endParaRPr lang="fi-FI" dirty="0">
              <a:solidFill>
                <a:srgbClr val="00B0F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27" y="1068415"/>
            <a:ext cx="4696132" cy="565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4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>
            <a:off x="365765" y="179230"/>
            <a:ext cx="8794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JÄSENYHTIÖIDEN MARKKINAOSUUDET 2015</a:t>
            </a:r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871599"/>
              </p:ext>
            </p:extLst>
          </p:nvPr>
        </p:nvGraphicFramePr>
        <p:xfrm>
          <a:off x="256374" y="1271847"/>
          <a:ext cx="2597921" cy="2103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Kuva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7" y="1271846"/>
            <a:ext cx="9086523" cy="558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3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203</Words>
  <Application>Microsoft Office PowerPoint</Application>
  <PresentationFormat>Näytössä katseltava diaesitys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Määttänen</dc:creator>
  <cp:lastModifiedBy>Jaana Karila</cp:lastModifiedBy>
  <cp:revision>104</cp:revision>
  <dcterms:created xsi:type="dcterms:W3CDTF">2014-02-05T10:13:53Z</dcterms:created>
  <dcterms:modified xsi:type="dcterms:W3CDTF">2022-01-19T13:22:04Z</dcterms:modified>
</cp:coreProperties>
</file>