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68" r:id="rId5"/>
    <p:sldId id="259" r:id="rId6"/>
    <p:sldId id="266" r:id="rId7"/>
    <p:sldId id="262" r:id="rId8"/>
    <p:sldId id="258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77" autoAdjust="0"/>
  </p:normalViewPr>
  <p:slideViewPr>
    <p:cSldViewPr snapToGrid="0" snapToObjects="1">
      <p:cViewPr varScale="1">
        <p:scale>
          <a:sx n="111" d="100"/>
          <a:sy n="111" d="100"/>
        </p:scale>
        <p:origin x="19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056467035984057"/>
          <c:y val="0.17139400602613661"/>
          <c:w val="0.48949146521608067"/>
          <c:h val="0.45081404452005402"/>
        </c:manualLayout>
      </c:layout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Myynti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86-4C04-9B88-9DF0AF9E22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86-4C04-9B88-9DF0AF9E22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86-4C04-9B88-9DF0AF9E22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86-4C04-9B88-9DF0AF9E22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586-4C04-9B88-9DF0AF9E229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586-4C04-9B88-9DF0AF9E2294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586-4C04-9B88-9DF0AF9E229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7BDBD2B-4C03-47A5-855B-F6503D135255}" type="VALUE">
                      <a:rPr lang="en-US" smtClean="0"/>
                      <a:pPr/>
                      <a:t>[ARVO]</a:t>
                    </a:fld>
                    <a:r>
                      <a:rPr lang="en-US" dirty="0"/>
                      <a:t>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586-4C04-9B88-9DF0AF9E229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8728B16-A6DA-4898-A562-22ACDF92F42A}" type="VALUE">
                      <a:rPr lang="en-US" smtClean="0"/>
                      <a:pPr/>
                      <a:t>[ARVO]</a:t>
                    </a:fld>
                    <a:r>
                      <a:rPr lang="en-US"/>
                      <a:t>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586-4C04-9B88-9DF0AF9E229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FC91494-0DA1-4E74-B353-67A4A15BF6FC}" type="VALUE">
                      <a:rPr lang="en-US" smtClean="0"/>
                      <a:pPr/>
                      <a:t>[ARVO]</a:t>
                    </a:fld>
                    <a:r>
                      <a:rPr lang="en-US"/>
                      <a:t>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586-4C04-9B88-9DF0AF9E229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C47CCAA-40A7-45F7-B10B-4495B2381AC3}" type="VALUE">
                      <a:rPr lang="en-US" smtClean="0"/>
                      <a:pPr/>
                      <a:t>[ARVO]</a:t>
                    </a:fld>
                    <a:r>
                      <a:rPr lang="en-US"/>
                      <a:t>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586-4C04-9B88-9DF0AF9E2294}"/>
                </c:ext>
              </c:extLst>
            </c:dLbl>
            <c:dLbl>
              <c:idx val="4"/>
              <c:layout>
                <c:manualLayout>
                  <c:x val="-7.1152761334466168E-3"/>
                  <c:y val="-1.5919549846383239E-2"/>
                </c:manualLayout>
              </c:layout>
              <c:tx>
                <c:rich>
                  <a:bodyPr/>
                  <a:lstStyle/>
                  <a:p>
                    <a:fld id="{07B7ABB1-51AE-4C04-B4B0-AA46AD55B851}" type="VALUE">
                      <a:rPr lang="en-US" smtClean="0"/>
                      <a:pPr/>
                      <a:t>[ARVO]</a:t>
                    </a:fld>
                    <a:r>
                      <a:rPr lang="en-US"/>
                      <a:t>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384274054385978E-2"/>
                      <c:h val="3.671558866275886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586-4C04-9B88-9DF0AF9E229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6CD3D82-FF01-4AE8-8115-94A1BF8689B6}" type="VALUE">
                      <a:rPr lang="en-US" smtClean="0"/>
                      <a:pPr/>
                      <a:t>[ARVO]</a:t>
                    </a:fld>
                    <a:r>
                      <a:rPr lang="en-US"/>
                      <a:t>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586-4C04-9B88-9DF0AF9E229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D54DEAE-FD27-464F-8247-D976D8D3B1D6}" type="VALUE">
                      <a:rPr lang="en-US" smtClean="0"/>
                      <a:pPr/>
                      <a:t>[ARVO]</a:t>
                    </a:fld>
                    <a:r>
                      <a:rPr lang="en-US"/>
                      <a:t>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586-4C04-9B88-9DF0AF9E2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Taul1!$A$2:$A$8</c:f>
              <c:strCache>
                <c:ptCount val="7"/>
                <c:pt idx="0">
                  <c:v>Warner</c:v>
                </c:pt>
                <c:pt idx="1">
                  <c:v>Universal Music Oy</c:v>
                </c:pt>
                <c:pt idx="2">
                  <c:v>Sony Music Ent. Finland Oy</c:v>
                </c:pt>
                <c:pt idx="3">
                  <c:v>Playground Music Oy</c:v>
                </c:pt>
                <c:pt idx="4">
                  <c:v>AXR Music Oy</c:v>
                </c:pt>
                <c:pt idx="5">
                  <c:v>Fg-Naxos Oy Ab</c:v>
                </c:pt>
                <c:pt idx="6">
                  <c:v>VLMedia Oy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33.61</c:v>
                </c:pt>
                <c:pt idx="1">
                  <c:v>33.08</c:v>
                </c:pt>
                <c:pt idx="2">
                  <c:v>23.64</c:v>
                </c:pt>
                <c:pt idx="3">
                  <c:v>4.54</c:v>
                </c:pt>
                <c:pt idx="4">
                  <c:v>1.82</c:v>
                </c:pt>
                <c:pt idx="5">
                  <c:v>1.79</c:v>
                </c:pt>
                <c:pt idx="6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586-4C04-9B88-9DF0AF9E2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868276138839601"/>
          <c:y val="0.67791022581617921"/>
          <c:w val="0.63131723861160394"/>
          <c:h val="0.3220897741838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Franklin Gothic Book" panose="020B0503020102020204" pitchFamily="34" charset="0"/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08328521950688"/>
          <c:y val="2.6463781257657401E-2"/>
          <c:w val="0.50049233521334646"/>
          <c:h val="0.81837233486915451"/>
        </c:manualLayout>
      </c:layout>
      <c:pie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D6D-49ED-9765-B9F458FF2D0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D6D-49ED-9765-B9F458FF2D05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D6D-49ED-9765-B9F458FF2D05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D6D-49ED-9765-B9F458FF2D05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5D6D-49ED-9765-B9F458FF2D05}"/>
              </c:ext>
            </c:extLst>
          </c:dPt>
          <c:dLbls>
            <c:dLbl>
              <c:idx val="0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99167810662826"/>
                      <c:h val="3.66014511850960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D6D-49ED-9765-B9F458FF2D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Taul1!$A$2:$A$7</c:f>
              <c:strCache>
                <c:ptCount val="6"/>
                <c:pt idx="0">
                  <c:v>FG-Naxos</c:v>
                </c:pt>
                <c:pt idx="1">
                  <c:v>Playground Music</c:v>
                </c:pt>
                <c:pt idx="2">
                  <c:v>Sony Music Ent. Finland</c:v>
                </c:pt>
                <c:pt idx="3">
                  <c:v>Universal Music</c:v>
                </c:pt>
                <c:pt idx="4">
                  <c:v>Warner Music Finland</c:v>
                </c:pt>
                <c:pt idx="5">
                  <c:v>VLMedia</c:v>
                </c:pt>
              </c:strCache>
            </c:strRef>
          </c:cat>
          <c:val>
            <c:numRef>
              <c:f>Taul1!$B$2:$B$7</c:f>
              <c:numCache>
                <c:formatCode>0.00%</c:formatCode>
                <c:ptCount val="6"/>
                <c:pt idx="0">
                  <c:v>1.6400000000000001E-2</c:v>
                </c:pt>
                <c:pt idx="1">
                  <c:v>5.2299999999999999E-2</c:v>
                </c:pt>
                <c:pt idx="2">
                  <c:v>0.27660000000000001</c:v>
                </c:pt>
                <c:pt idx="3">
                  <c:v>0.30609999999999998</c:v>
                </c:pt>
                <c:pt idx="4">
                  <c:v>0.3246</c:v>
                </c:pt>
                <c:pt idx="5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D6D-49ED-9765-B9F458FF2D05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056467035984057"/>
          <c:y val="0.17139400602613661"/>
          <c:w val="0.48949146521608067"/>
          <c:h val="0.4508140445200540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868276138839601"/>
          <c:y val="0.67791022581617921"/>
          <c:w val="0.63131723861160394"/>
          <c:h val="0.3220897741838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Franklin Gothic Book" panose="020B0503020102020204" pitchFamily="34" charset="0"/>
        </a:defRPr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0.01973</cdr:x>
      <cdr:y>0</cdr:y>
    </cdr:from>
    <cdr:to>
      <cdr:x>1</cdr:x>
      <cdr:y>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9830B254-D865-4702-95AD-37AC3137FD3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23243" y="0"/>
          <a:ext cx="6123809" cy="570738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28B63-02A6-420F-A3B9-761D701C4B3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B6AFC-7F53-4A0D-8DA2-CA64ACC11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920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6AFC-7F53-4A0D-8DA2-CA64ACC1173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486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6AFC-7F53-4A0D-8DA2-CA64ACC1173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07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6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2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2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2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8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8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7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7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1768499" y="155387"/>
            <a:ext cx="578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ÄÄNITEMARKKINAT 2014</a:t>
            </a:r>
            <a:endParaRPr lang="en-US" sz="4400" b="1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278296" y="1160889"/>
            <a:ext cx="846813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800" b="1" dirty="0">
                <a:latin typeface="Franklin Gothic Book" panose="020B0503020102020204" pitchFamily="34" charset="0"/>
              </a:rPr>
              <a:t>Veroton tukkumyynti - kokonaismyynti ja kehitys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</a:rPr>
              <a:t>€ 35,9 M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</a:rPr>
              <a:t>-14,1 %</a:t>
            </a:r>
            <a:endParaRPr lang="fi-FI" sz="1600" dirty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800" b="1" dirty="0">
                <a:latin typeface="Franklin Gothic Book" panose="020B0503020102020204" pitchFamily="34" charset="0"/>
              </a:rPr>
              <a:t>Digitaaliset palvelut vs. tallennemyynti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Digitaaliset palveluiden markkinaosuus on nyt  51 %, 	  kasvua 22 %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Tallennemyynti laski 34,4% ja edustaa nyt 49 % markkinasta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800" b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Markkinakehitys 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b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Suoratoisto: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+38 % kasvua/osuus </a:t>
            </a:r>
            <a:r>
              <a:rPr lang="fi-FI" sz="2400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kok.markkinoista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45 %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b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Lataus: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-29 %/osuus </a:t>
            </a:r>
            <a:r>
              <a:rPr lang="fi-FI" sz="2400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kok.markkinoista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5,7 %</a:t>
            </a:r>
            <a:endParaRPr lang="fi-FI" sz="2800" dirty="0">
              <a:latin typeface="Franklin Gothic Book" panose="020B0503020102020204" pitchFamily="34" charset="0"/>
              <a:sym typeface="Wingdings" panose="05000000000000000000" pitchFamily="2" charset="2"/>
            </a:endParaRP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b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Tallennemyynti: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-34,4/osuus </a:t>
            </a:r>
            <a:r>
              <a:rPr lang="fi-FI" sz="2400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kok.markkinoista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49 %</a:t>
            </a:r>
            <a:endParaRPr lang="fi-FI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5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51466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xtBox 2"/>
          <p:cNvSpPr txBox="1"/>
          <p:nvPr/>
        </p:nvSpPr>
        <p:spPr>
          <a:xfrm>
            <a:off x="128619" y="179288"/>
            <a:ext cx="8886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KOKONAISMYYNTI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" y="1363980"/>
            <a:ext cx="7950727" cy="4108765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746760" y="5867400"/>
            <a:ext cx="8061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Neljän tasaisemman vuoden jälkeen selkeä notkahdus (fyysinen -34 %)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686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-31804" y="211042"/>
            <a:ext cx="928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DIGITAALINEN 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287" y="1499986"/>
            <a:ext cx="6814610" cy="4069542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331773" y="1383738"/>
            <a:ext cx="31639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/>
              <a:t>Suoratoisto hallitsee kasvua +19,6 %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err="1"/>
              <a:t>Download</a:t>
            </a:r>
            <a:r>
              <a:rPr lang="fi-FI" sz="2800" dirty="0"/>
              <a:t> laskussa -29 %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err="1"/>
              <a:t>Other</a:t>
            </a:r>
            <a:r>
              <a:rPr lang="fi-FI" sz="2800" dirty="0"/>
              <a:t>; sisältää mm. YouTube voimakkaassa kasvussa +1354 % </a:t>
            </a:r>
          </a:p>
        </p:txBody>
      </p:sp>
    </p:spTree>
    <p:extLst>
      <p:ext uri="{BB962C8B-B14F-4D97-AF65-F5344CB8AC3E}">
        <p14:creationId xmlns:p14="http://schemas.microsoft.com/office/powerpoint/2010/main" val="129330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-31804" y="211042"/>
            <a:ext cx="928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KOTIMAISEN OSUUS TALLENNEMYYNNISTÄ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6" y="1068415"/>
            <a:ext cx="5144332" cy="6019122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5252398" y="1280160"/>
            <a:ext cx="38251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Kotimaisen osuus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1" dirty="0"/>
              <a:t>fyysisessä äänitekaupassa 67 %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1" dirty="0"/>
              <a:t>digitaalisessa myynnissä 31 %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1" dirty="0"/>
              <a:t>kokonaismarkkinoista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1" dirty="0"/>
              <a:t>49 %</a:t>
            </a:r>
            <a:br>
              <a:rPr lang="fi-FI" dirty="0"/>
            </a:b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454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xtBox 4"/>
          <p:cNvSpPr txBox="1"/>
          <p:nvPr/>
        </p:nvSpPr>
        <p:spPr>
          <a:xfrm>
            <a:off x="365765" y="179230"/>
            <a:ext cx="8794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JÄSENYHTIÖIDEN MARKKINAOSUUDET</a:t>
            </a:r>
          </a:p>
        </p:txBody>
      </p:sp>
      <p:graphicFrame>
        <p:nvGraphicFramePr>
          <p:cNvPr id="10" name="Kaavio 9"/>
          <p:cNvGraphicFramePr/>
          <p:nvPr>
            <p:extLst>
              <p:ext uri="{D42A27DB-BD31-4B8C-83A1-F6EECF244321}">
                <p14:modId xmlns:p14="http://schemas.microsoft.com/office/powerpoint/2010/main" val="3857134916"/>
              </p:ext>
            </p:extLst>
          </p:nvPr>
        </p:nvGraphicFramePr>
        <p:xfrm>
          <a:off x="-993408" y="1092425"/>
          <a:ext cx="6247052" cy="5707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537816"/>
              </p:ext>
            </p:extLst>
          </p:nvPr>
        </p:nvGraphicFramePr>
        <p:xfrm>
          <a:off x="4397434" y="1271848"/>
          <a:ext cx="5709518" cy="6245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092425"/>
            <a:ext cx="4040188" cy="442688"/>
          </a:xfrm>
        </p:spPr>
        <p:txBody>
          <a:bodyPr>
            <a:normAutofit lnSpcReduction="10000"/>
          </a:bodyPr>
          <a:lstStyle/>
          <a:p>
            <a:pPr algn="ctr"/>
            <a:r>
              <a:rPr lang="fi-FI" dirty="0"/>
              <a:t>2013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3"/>
          </p:nvPr>
        </p:nvSpPr>
        <p:spPr>
          <a:xfrm>
            <a:off x="4645025" y="1092425"/>
            <a:ext cx="4041775" cy="501706"/>
          </a:xfrm>
        </p:spPr>
        <p:txBody>
          <a:bodyPr/>
          <a:lstStyle/>
          <a:p>
            <a:pPr algn="ctr"/>
            <a:r>
              <a:rPr lang="fi-FI" dirty="0"/>
              <a:t>2014	</a:t>
            </a:r>
          </a:p>
        </p:txBody>
      </p:sp>
    </p:spTree>
    <p:extLst>
      <p:ext uri="{BB962C8B-B14F-4D97-AF65-F5344CB8AC3E}">
        <p14:creationId xmlns:p14="http://schemas.microsoft.com/office/powerpoint/2010/main" val="374183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0" y="0"/>
            <a:ext cx="9144000" cy="1183620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xtBox 4"/>
          <p:cNvSpPr txBox="1"/>
          <p:nvPr/>
        </p:nvSpPr>
        <p:spPr>
          <a:xfrm>
            <a:off x="66359" y="106402"/>
            <a:ext cx="87942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ÄÄNITEMARKKINAT KOKONAISARVOT </a:t>
            </a:r>
            <a:br>
              <a:rPr lang="en-US" sz="3200" b="1">
                <a:solidFill>
                  <a:schemeClr val="bg1"/>
                </a:solidFill>
                <a:latin typeface="Franklin Gothic Medium"/>
                <a:cs typeface="Franklin Gothic Medium"/>
              </a:rPr>
            </a:br>
            <a:r>
              <a:rPr lang="en-US" sz="3200" b="1">
                <a:solidFill>
                  <a:schemeClr val="bg1"/>
                </a:solidFill>
                <a:latin typeface="Franklin Gothic Medium"/>
                <a:cs typeface="Franklin Gothic Medium"/>
              </a:rPr>
              <a:t>2004 - 2014</a:t>
            </a:r>
            <a:endParaRPr lang="en-US" sz="3200" b="1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graphicFrame>
        <p:nvGraphicFramePr>
          <p:cNvPr id="10" name="Kaavio 9"/>
          <p:cNvGraphicFramePr/>
          <p:nvPr>
            <p:extLst>
              <p:ext uri="{D42A27DB-BD31-4B8C-83A1-F6EECF244321}">
                <p14:modId xmlns:p14="http://schemas.microsoft.com/office/powerpoint/2010/main" val="290885673"/>
              </p:ext>
            </p:extLst>
          </p:nvPr>
        </p:nvGraphicFramePr>
        <p:xfrm>
          <a:off x="0" y="1092426"/>
          <a:ext cx="8787950" cy="5381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00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AD2557A0699594C87028093862C516A" ma:contentTypeVersion="10" ma:contentTypeDescription="Luo uusi asiakirja." ma:contentTypeScope="" ma:versionID="a169a71abc63a1ae67a16e671538f3fe">
  <xsd:schema xmlns:xsd="http://www.w3.org/2001/XMLSchema" xmlns:xs="http://www.w3.org/2001/XMLSchema" xmlns:p="http://schemas.microsoft.com/office/2006/metadata/properties" xmlns:ns2="b7691399-f6a1-425b-a10e-63d263031c2d" targetNamespace="http://schemas.microsoft.com/office/2006/metadata/properties" ma:root="true" ma:fieldsID="0ac10b3c411e6539fe45a3ac3e9b2c7f" ns2:_="">
    <xsd:import namespace="b7691399-f6a1-425b-a10e-63d263031c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91399-f6a1-425b-a10e-63d263031c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DB09B9-3232-4D5B-AB46-13F677464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691399-f6a1-425b-a10e-63d263031c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C6AEAE-02E8-4F9A-B3B4-0434601497F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D98B577-6055-4C9E-97E7-CBE61FD716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159</Words>
  <Application>Microsoft Office PowerPoint</Application>
  <PresentationFormat>Näytössä katseltava diaesitys (4:3)</PresentationFormat>
  <Paragraphs>37</Paragraphs>
  <Slides>6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Wingdings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Emilia Määttänen</dc:creator>
  <cp:lastModifiedBy>Jaana Karila</cp:lastModifiedBy>
  <cp:revision>70</cp:revision>
  <dcterms:created xsi:type="dcterms:W3CDTF">2014-02-05T10:13:53Z</dcterms:created>
  <dcterms:modified xsi:type="dcterms:W3CDTF">2022-01-19T13:21:37Z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0x010100EAD2557A0699594C87028093862C516A</vt:lpwstr>
  </property>
</Properties>
</file>